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4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5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76" r:id="rId6"/>
    <p:sldId id="277" r:id="rId7"/>
    <p:sldId id="287" r:id="rId8"/>
    <p:sldId id="294" r:id="rId9"/>
    <p:sldId id="303" r:id="rId10"/>
    <p:sldId id="289" r:id="rId11"/>
    <p:sldId id="302" r:id="rId12"/>
    <p:sldId id="290" r:id="rId13"/>
    <p:sldId id="291" r:id="rId14"/>
    <p:sldId id="301" r:id="rId15"/>
    <p:sldId id="307" r:id="rId16"/>
    <p:sldId id="306" r:id="rId17"/>
    <p:sldId id="292" r:id="rId18"/>
    <p:sldId id="304" r:id="rId19"/>
    <p:sldId id="261" r:id="rId20"/>
    <p:sldId id="293" r:id="rId21"/>
    <p:sldId id="300" r:id="rId22"/>
    <p:sldId id="305" r:id="rId23"/>
    <p:sldId id="279" r:id="rId24"/>
    <p:sldId id="263" r:id="rId25"/>
    <p:sldId id="278" r:id="rId26"/>
    <p:sldId id="295" r:id="rId27"/>
    <p:sldId id="260" r:id="rId28"/>
    <p:sldId id="296" r:id="rId29"/>
    <p:sldId id="299" r:id="rId30"/>
    <p:sldId id="298" r:id="rId31"/>
    <p:sldId id="308" r:id="rId32"/>
    <p:sldId id="286" r:id="rId33"/>
    <p:sldId id="309" r:id="rId34"/>
    <p:sldId id="275" r:id="rId35"/>
  </p:sldIdLst>
  <p:sldSz cx="18288000" cy="10287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297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mberlain Breeze" initials="CB" lastIdx="1" clrIdx="0">
    <p:extLst>
      <p:ext uri="{19B8F6BF-5375-455C-9EA6-DF929625EA0E}">
        <p15:presenceInfo xmlns:p15="http://schemas.microsoft.com/office/powerpoint/2012/main" userId="51f3a22d49c6bf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5" d="100"/>
          <a:sy n="55" d="100"/>
        </p:scale>
        <p:origin x="658" y="34"/>
      </p:cViewPr>
      <p:guideLst>
        <p:guide orient="horz" pos="2084"/>
        <p:guide pos="2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17F95-4379-4DCA-9516-055A6715776F}" type="datetimeFigureOut">
              <a:rPr lang="zh-CN" altLang="en-US" smtClean="0"/>
              <a:t>2024-06-06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C7CAB-36A3-4DCB-BE8C-F25FEF237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899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C7CAB-36A3-4DCB-BE8C-F25FEF2371D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05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C7CAB-36A3-4DCB-BE8C-F25FEF2371D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7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C7CAB-36A3-4DCB-BE8C-F25FEF2371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50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C7CAB-36A3-4DCB-BE8C-F25FEF2371D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1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C7CAB-36A3-4DCB-BE8C-F25FEF2371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91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tags" Target="../tags/tag4.xml"/><Relationship Id="rId7" Type="http://schemas.openxmlformats.org/officeDocument/2006/relationships/image" Target="../media/image2.svg"/><Relationship Id="rId12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image" Target="../media/image37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image" Target="../media/image36.svg"/><Relationship Id="rId2" Type="http://schemas.openxmlformats.org/officeDocument/2006/relationships/tags" Target="../tags/tag60.xml"/><Relationship Id="rId16" Type="http://schemas.openxmlformats.org/officeDocument/2006/relationships/image" Target="../media/image35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68.xml"/><Relationship Id="rId19" Type="http://schemas.openxmlformats.org/officeDocument/2006/relationships/image" Target="../media/image38.sv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37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36.sv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5.png"/><Relationship Id="rId5" Type="http://schemas.openxmlformats.org/officeDocument/2006/relationships/tags" Target="../tags/tag77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notesSlide" Target="../notesSlides/notesSlide2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29" Type="http://schemas.openxmlformats.org/officeDocument/2006/relationships/image" Target="../media/image11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32" Type="http://schemas.openxmlformats.org/officeDocument/2006/relationships/image" Target="../media/image14.svg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image" Target="../media/image10.svg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13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image" Target="../media/image9.png"/><Relationship Id="rId30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53.svg"/><Relationship Id="rId10" Type="http://schemas.openxmlformats.org/officeDocument/2006/relationships/image" Target="../media/image67.svg"/><Relationship Id="rId4" Type="http://schemas.openxmlformats.org/officeDocument/2006/relationships/image" Target="../media/image52.pn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2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tags" Target="../tags/tag94.xml"/><Relationship Id="rId7" Type="http://schemas.openxmlformats.org/officeDocument/2006/relationships/image" Target="../media/image68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76.png"/><Relationship Id="rId5" Type="http://schemas.openxmlformats.org/officeDocument/2006/relationships/tags" Target="../tags/tag96.xml"/><Relationship Id="rId10" Type="http://schemas.openxmlformats.org/officeDocument/2006/relationships/image" Target="../media/image75.svg"/><Relationship Id="rId4" Type="http://schemas.openxmlformats.org/officeDocument/2006/relationships/tags" Target="../tags/tag95.xml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tags" Target="../tags/tag99.xml"/><Relationship Id="rId7" Type="http://schemas.openxmlformats.org/officeDocument/2006/relationships/image" Target="../media/image68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77.jpg"/><Relationship Id="rId5" Type="http://schemas.openxmlformats.org/officeDocument/2006/relationships/tags" Target="../tags/tag101.xml"/><Relationship Id="rId10" Type="http://schemas.openxmlformats.org/officeDocument/2006/relationships/image" Target="../media/image75.svg"/><Relationship Id="rId4" Type="http://schemas.openxmlformats.org/officeDocument/2006/relationships/tags" Target="../tags/tag100.xml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tags" Target="../tags/tag104.xml"/><Relationship Id="rId7" Type="http://schemas.openxmlformats.org/officeDocument/2006/relationships/image" Target="../media/image68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78.jpg"/><Relationship Id="rId5" Type="http://schemas.openxmlformats.org/officeDocument/2006/relationships/tags" Target="../tags/tag106.xml"/><Relationship Id="rId10" Type="http://schemas.openxmlformats.org/officeDocument/2006/relationships/image" Target="../media/image75.svg"/><Relationship Id="rId4" Type="http://schemas.openxmlformats.org/officeDocument/2006/relationships/tags" Target="../tags/tag105.xml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tags" Target="../tags/tag109.xml"/><Relationship Id="rId7" Type="http://schemas.openxmlformats.org/officeDocument/2006/relationships/image" Target="../media/image68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79.jpg"/><Relationship Id="rId5" Type="http://schemas.openxmlformats.org/officeDocument/2006/relationships/tags" Target="../tags/tag111.xml"/><Relationship Id="rId10" Type="http://schemas.openxmlformats.org/officeDocument/2006/relationships/image" Target="../media/image75.svg"/><Relationship Id="rId4" Type="http://schemas.openxmlformats.org/officeDocument/2006/relationships/tags" Target="../tags/tag110.xml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tags" Target="../tags/tag114.xml"/><Relationship Id="rId7" Type="http://schemas.openxmlformats.org/officeDocument/2006/relationships/image" Target="../media/image68.png"/><Relationship Id="rId12" Type="http://schemas.openxmlformats.org/officeDocument/2006/relationships/image" Target="../media/image81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80.png"/><Relationship Id="rId5" Type="http://schemas.openxmlformats.org/officeDocument/2006/relationships/tags" Target="../tags/tag116.xml"/><Relationship Id="rId10" Type="http://schemas.openxmlformats.org/officeDocument/2006/relationships/image" Target="../media/image75.svg"/><Relationship Id="rId4" Type="http://schemas.openxmlformats.org/officeDocument/2006/relationships/tags" Target="../tags/tag115.xml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video" Target="../media/media1.mp4"/><Relationship Id="rId7" Type="http://schemas.openxmlformats.org/officeDocument/2006/relationships/image" Target="../media/image74.png"/><Relationship Id="rId2" Type="http://schemas.microsoft.com/office/2007/relationships/media" Target="../media/media1.mp4"/><Relationship Id="rId1" Type="http://schemas.openxmlformats.org/officeDocument/2006/relationships/tags" Target="../tags/tag11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8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9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svg"/><Relationship Id="rId7" Type="http://schemas.openxmlformats.org/officeDocument/2006/relationships/image" Target="../media/image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1.svg"/><Relationship Id="rId4" Type="http://schemas.openxmlformats.org/officeDocument/2006/relationships/image" Target="../media/image24.sv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3" Type="http://schemas.openxmlformats.org/officeDocument/2006/relationships/tags" Target="../tags/tag34.xml"/><Relationship Id="rId21" Type="http://schemas.openxmlformats.org/officeDocument/2006/relationships/image" Target="../media/image36.svg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image" Target="../media/image35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image" Target="../media/image40.png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image" Target="../media/image38.svg"/><Relationship Id="rId10" Type="http://schemas.openxmlformats.org/officeDocument/2006/relationships/tags" Target="../tags/tag41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833" y="-128360"/>
            <a:ext cx="9080556" cy="5022166"/>
          </a:xfrm>
          <a:custGeom>
            <a:avLst/>
            <a:gdLst/>
            <a:ahLst/>
            <a:cxnLst/>
            <a:rect l="l" t="t" r="r" b="b"/>
            <a:pathLst>
              <a:path w="9080556" h="5022166">
                <a:moveTo>
                  <a:pt x="0" y="0"/>
                </a:moveTo>
                <a:lnTo>
                  <a:pt x="9080556" y="0"/>
                </a:lnTo>
                <a:lnTo>
                  <a:pt x="9080556" y="5022166"/>
                </a:lnTo>
                <a:lnTo>
                  <a:pt x="0" y="5022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893806"/>
            <a:ext cx="18288000" cy="5393195"/>
          </a:xfrm>
          <a:custGeom>
            <a:avLst/>
            <a:gdLst/>
            <a:ahLst/>
            <a:cxnLst/>
            <a:rect l="l" t="t" r="r" b="b"/>
            <a:pathLst>
              <a:path w="18288000" h="5393195">
                <a:moveTo>
                  <a:pt x="0" y="0"/>
                </a:moveTo>
                <a:lnTo>
                  <a:pt x="18288000" y="0"/>
                </a:lnTo>
                <a:lnTo>
                  <a:pt x="18288000" y="5393194"/>
                </a:lnTo>
                <a:lnTo>
                  <a:pt x="0" y="5393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27002" y="3090522"/>
            <a:ext cx="1945042" cy="1945042"/>
            <a:chOff x="0" y="0"/>
            <a:chExt cx="2593390" cy="25933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3340" cy="2593340"/>
            </a:xfrm>
            <a:custGeom>
              <a:avLst/>
              <a:gdLst/>
              <a:ahLst/>
              <a:cxnLst/>
              <a:rect l="l" t="t" r="r" b="b"/>
              <a:pathLst>
                <a:path w="2593340" h="2593340">
                  <a:moveTo>
                    <a:pt x="0" y="1296670"/>
                  </a:moveTo>
                  <a:cubicBezTo>
                    <a:pt x="0" y="580517"/>
                    <a:pt x="580517" y="0"/>
                    <a:pt x="1296670" y="0"/>
                  </a:cubicBezTo>
                  <a:cubicBezTo>
                    <a:pt x="2012823" y="0"/>
                    <a:pt x="2593340" y="580517"/>
                    <a:pt x="2593340" y="1296670"/>
                  </a:cubicBezTo>
                  <a:cubicBezTo>
                    <a:pt x="2593340" y="2012823"/>
                    <a:pt x="2012823" y="2593340"/>
                    <a:pt x="1296670" y="2593340"/>
                  </a:cubicBezTo>
                  <a:cubicBezTo>
                    <a:pt x="580517" y="2593340"/>
                    <a:pt x="0" y="2012823"/>
                    <a:pt x="0" y="129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594971" y="7354464"/>
            <a:ext cx="460719" cy="460719"/>
            <a:chOff x="0" y="0"/>
            <a:chExt cx="614292" cy="6142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4299" cy="614299"/>
            </a:xfrm>
            <a:custGeom>
              <a:avLst/>
              <a:gdLst/>
              <a:ahLst/>
              <a:cxnLst/>
              <a:rect l="l" t="t" r="r" b="b"/>
              <a:pathLst>
                <a:path w="614299" h="614299">
                  <a:moveTo>
                    <a:pt x="0" y="307086"/>
                  </a:moveTo>
                  <a:cubicBezTo>
                    <a:pt x="0" y="137541"/>
                    <a:pt x="137541" y="0"/>
                    <a:pt x="307086" y="0"/>
                  </a:cubicBezTo>
                  <a:cubicBezTo>
                    <a:pt x="476631" y="0"/>
                    <a:pt x="614299" y="137541"/>
                    <a:pt x="614299" y="307086"/>
                  </a:cubicBezTo>
                  <a:cubicBezTo>
                    <a:pt x="614299" y="476631"/>
                    <a:pt x="476758" y="614299"/>
                    <a:pt x="307086" y="614299"/>
                  </a:cubicBezTo>
                  <a:cubicBezTo>
                    <a:pt x="137414" y="614299"/>
                    <a:pt x="0" y="476758"/>
                    <a:pt x="0" y="3070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133848" y="7206754"/>
            <a:ext cx="1907086" cy="1907086"/>
            <a:chOff x="0" y="0"/>
            <a:chExt cx="2542782" cy="25427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2794" cy="2542794"/>
            </a:xfrm>
            <a:custGeom>
              <a:avLst/>
              <a:gdLst/>
              <a:ahLst/>
              <a:cxnLst/>
              <a:rect l="l" t="t" r="r" b="b"/>
              <a:pathLst>
                <a:path w="2542794" h="2542794">
                  <a:moveTo>
                    <a:pt x="0" y="1271397"/>
                  </a:moveTo>
                  <a:cubicBezTo>
                    <a:pt x="0" y="569214"/>
                    <a:pt x="569214" y="0"/>
                    <a:pt x="1271397" y="0"/>
                  </a:cubicBezTo>
                  <a:cubicBezTo>
                    <a:pt x="1973580" y="0"/>
                    <a:pt x="2542794" y="569214"/>
                    <a:pt x="2542794" y="1271397"/>
                  </a:cubicBezTo>
                  <a:cubicBezTo>
                    <a:pt x="2542794" y="1973580"/>
                    <a:pt x="1973580" y="2542794"/>
                    <a:pt x="1271397" y="2542794"/>
                  </a:cubicBezTo>
                  <a:cubicBezTo>
                    <a:pt x="569214" y="2542794"/>
                    <a:pt x="0" y="1973580"/>
                    <a:pt x="0" y="1271397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4634945" y="5941110"/>
            <a:ext cx="3662582" cy="4355416"/>
          </a:xfrm>
          <a:custGeom>
            <a:avLst/>
            <a:gdLst/>
            <a:ahLst/>
            <a:cxnLst/>
            <a:rect l="l" t="t" r="r" b="b"/>
            <a:pathLst>
              <a:path w="3662582" h="4355416">
                <a:moveTo>
                  <a:pt x="0" y="0"/>
                </a:moveTo>
                <a:lnTo>
                  <a:pt x="3662582" y="0"/>
                </a:lnTo>
                <a:lnTo>
                  <a:pt x="3662582" y="4355416"/>
                </a:lnTo>
                <a:lnTo>
                  <a:pt x="0" y="4355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844595" y="5482213"/>
            <a:ext cx="228600" cy="228600"/>
            <a:chOff x="0" y="0"/>
            <a:chExt cx="304800" cy="304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cubicBezTo>
                    <a:pt x="0" y="68199"/>
                    <a:pt x="68199" y="0"/>
                    <a:pt x="152400" y="0"/>
                  </a:cubicBezTo>
                  <a:cubicBezTo>
                    <a:pt x="236601" y="0"/>
                    <a:pt x="304800" y="68199"/>
                    <a:pt x="304800" y="152400"/>
                  </a:cubicBezTo>
                  <a:cubicBezTo>
                    <a:pt x="304800" y="236601"/>
                    <a:pt x="236601" y="304800"/>
                    <a:pt x="152400" y="304800"/>
                  </a:cubicBezTo>
                  <a:cubicBezTo>
                    <a:pt x="68199" y="304800"/>
                    <a:pt x="0" y="236601"/>
                    <a:pt x="0" y="152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975932" y="2936160"/>
            <a:ext cx="392338" cy="392339"/>
            <a:chOff x="0" y="0"/>
            <a:chExt cx="523118" cy="5231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23240" cy="523240"/>
            </a:xfrm>
            <a:custGeom>
              <a:avLst/>
              <a:gdLst/>
              <a:ahLst/>
              <a:cxnLst/>
              <a:rect l="l" t="t" r="r" b="b"/>
              <a:pathLst>
                <a:path w="523240" h="523240">
                  <a:moveTo>
                    <a:pt x="0" y="261620"/>
                  </a:moveTo>
                  <a:cubicBezTo>
                    <a:pt x="0" y="117094"/>
                    <a:pt x="117094" y="0"/>
                    <a:pt x="261620" y="0"/>
                  </a:cubicBezTo>
                  <a:cubicBezTo>
                    <a:pt x="406146" y="0"/>
                    <a:pt x="523240" y="117094"/>
                    <a:pt x="523240" y="261620"/>
                  </a:cubicBezTo>
                  <a:cubicBezTo>
                    <a:pt x="523240" y="406146"/>
                    <a:pt x="406146" y="523240"/>
                    <a:pt x="261620" y="523240"/>
                  </a:cubicBezTo>
                  <a:cubicBezTo>
                    <a:pt x="117094" y="523240"/>
                    <a:pt x="0" y="406019"/>
                    <a:pt x="0" y="26162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204916" y="3281867"/>
            <a:ext cx="569742" cy="569742"/>
            <a:chOff x="0" y="0"/>
            <a:chExt cx="759656" cy="759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5324628" y="9524745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5"/>
                </a:lnTo>
                <a:lnTo>
                  <a:pt x="0" y="7622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521148" y="1033073"/>
            <a:ext cx="3367144" cy="257907"/>
            <a:chOff x="0" y="21448"/>
            <a:chExt cx="4489526" cy="343875"/>
          </a:xfrm>
        </p:grpSpPr>
        <p:sp>
          <p:nvSpPr>
            <p:cNvPr id="27" name="TextBox 27"/>
            <p:cNvSpPr txBox="1"/>
            <p:nvPr/>
          </p:nvSpPr>
          <p:spPr>
            <a:xfrm>
              <a:off x="0" y="26678"/>
              <a:ext cx="4489526" cy="33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0"/>
                </a:lnSpc>
              </a:pPr>
              <a:endParaRPr lang="en-US" sz="1650" dirty="0">
                <a:solidFill>
                  <a:srgbClr val="8497B0"/>
                </a:solidFill>
                <a:latin typeface="Montserrat Ultra-Bold" panose="00000900000000000000"/>
              </a:endParaRP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1064004" y="21448"/>
              <a:ext cx="12700" cy="335430"/>
            </a:xfrm>
            <a:prstGeom prst="line">
              <a:avLst/>
            </a:prstGeom>
            <a:ln w="12700" cap="rnd">
              <a:solidFill>
                <a:srgbClr val="8497B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326462" y="35124"/>
              <a:ext cx="3137664" cy="330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0"/>
                </a:lnSpc>
              </a:pPr>
              <a:r>
                <a:rPr lang="zh-CN" altLang="en-US" sz="1650" b="1" spc="320" dirty="0">
                  <a:solidFill>
                    <a:srgbClr val="8497B0"/>
                  </a:solidFill>
                  <a:ea typeface="思源黑体" panose="020B0500000000000000" charset="-122"/>
                </a:rPr>
                <a:t>星穹开拓队</a:t>
              </a:r>
              <a:endParaRPr lang="en-US" sz="1650" b="1" spc="320" dirty="0">
                <a:solidFill>
                  <a:srgbClr val="8497B0"/>
                </a:solidFill>
                <a:ea typeface="思源黑体" panose="020B0500000000000000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353820" y="6210300"/>
            <a:ext cx="4413250" cy="1445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71500" indent="-571500">
              <a:lnSpc>
                <a:spcPct val="140000"/>
              </a:lnSpc>
              <a:buFont typeface="Wingdings" panose="05000000000000000000" charset="0"/>
              <a:buChar char="n"/>
            </a:pPr>
            <a:r>
              <a:rPr lang="zh-CN" altLang="en-US" sz="36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队伍：星穹开拓者</a:t>
            </a:r>
          </a:p>
        </p:txBody>
      </p:sp>
      <p:cxnSp>
        <p:nvCxnSpPr>
          <p:cNvPr id="86" name="直接连接符 85"/>
          <p:cNvCxnSpPr/>
          <p:nvPr/>
        </p:nvCxnSpPr>
        <p:spPr>
          <a:xfrm>
            <a:off x="1353820" y="5971540"/>
            <a:ext cx="1701800" cy="0"/>
          </a:xfrm>
          <a:prstGeom prst="line">
            <a:avLst/>
          </a:prstGeom>
          <a:ln>
            <a:solidFill>
              <a:srgbClr val="356A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TextBox 3"/>
          <p:cNvSpPr txBox="1"/>
          <p:nvPr>
            <p:custDataLst>
              <p:tags r:id="rId1"/>
            </p:custDataLst>
          </p:nvPr>
        </p:nvSpPr>
        <p:spPr>
          <a:xfrm>
            <a:off x="1255518" y="2807634"/>
            <a:ext cx="10787204" cy="157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zh-CN" altLang="en-US" sz="10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职能图谱</a:t>
            </a:r>
            <a:endParaRPr lang="en-US" sz="10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2"/>
            </p:custDataLst>
          </p:nvPr>
        </p:nvSpPr>
        <p:spPr>
          <a:xfrm>
            <a:off x="1394281" y="2552529"/>
            <a:ext cx="11816701" cy="80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5"/>
              </a:lnSpc>
            </a:pPr>
            <a:endParaRPr lang="en-US" sz="5495" dirty="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24"/>
          <p:cNvSpPr txBox="1"/>
          <p:nvPr>
            <p:custDataLst>
              <p:tags r:id="rId3"/>
            </p:custDataLst>
          </p:nvPr>
        </p:nvSpPr>
        <p:spPr>
          <a:xfrm>
            <a:off x="1353820" y="4527947"/>
            <a:ext cx="1000172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zh-CN" altLang="en-US" sz="4000" spc="537" dirty="0">
                <a:solidFill>
                  <a:srgbClr val="8497B0"/>
                </a:solidFill>
                <a:latin typeface="MiSans Demibold" panose="00000700000000000000" pitchFamily="2" charset="-122"/>
                <a:ea typeface="MiSans Demibold" panose="00000700000000000000" pitchFamily="2" charset="-122"/>
                <a:cs typeface="微软雅黑" panose="020B0503020204020204" charset="-122"/>
              </a:rPr>
              <a:t>基于知识图谱的</a:t>
            </a:r>
            <a:endParaRPr lang="en-US" altLang="zh-CN" sz="4000" spc="537" dirty="0">
              <a:solidFill>
                <a:srgbClr val="8497B0"/>
              </a:solidFill>
              <a:latin typeface="MiSans Demibold" panose="00000700000000000000" pitchFamily="2" charset="-122"/>
              <a:ea typeface="MiSans Demibold" panose="00000700000000000000" pitchFamily="2" charset="-122"/>
              <a:cs typeface="微软雅黑" panose="020B0503020204020204" charset="-122"/>
            </a:endParaRPr>
          </a:p>
          <a:p>
            <a:pPr algn="just"/>
            <a:r>
              <a:rPr lang="zh-CN" altLang="en-US" sz="4000" spc="537" dirty="0">
                <a:solidFill>
                  <a:srgbClr val="8497B0"/>
                </a:solidFill>
                <a:latin typeface="MiSans Demibold" panose="00000700000000000000" pitchFamily="2" charset="-122"/>
                <a:ea typeface="MiSans Demibold" panose="00000700000000000000" pitchFamily="2" charset="-122"/>
                <a:cs typeface="微软雅黑" panose="020B0503020204020204" charset="-122"/>
              </a:rPr>
              <a:t>智能简历解析与职位推荐系统</a:t>
            </a: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B069878D-6B11-EB42-400B-BD242288C461}"/>
              </a:ext>
            </a:extLst>
          </p:cNvPr>
          <p:cNvSpPr txBox="1"/>
          <p:nvPr/>
        </p:nvSpPr>
        <p:spPr>
          <a:xfrm>
            <a:off x="1935295" y="7120685"/>
            <a:ext cx="4718021" cy="489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2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成员：</a:t>
            </a:r>
            <a:r>
              <a:rPr lang="zh-CN" altLang="en-US" sz="24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刘茂琦 文鑫 张伯伦</a:t>
            </a:r>
            <a:endParaRPr lang="en-US" altLang="zh-CN" sz="2400" b="1" dirty="0">
              <a:solidFill>
                <a:schemeClr val="accent6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27AA17E0-7C85-939C-04FE-C48343205E33}"/>
              </a:ext>
            </a:extLst>
          </p:cNvPr>
          <p:cNvSpPr txBox="1"/>
          <p:nvPr/>
        </p:nvSpPr>
        <p:spPr>
          <a:xfrm>
            <a:off x="1931099" y="7724251"/>
            <a:ext cx="4718021" cy="489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2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指导老师：</a:t>
            </a:r>
            <a:r>
              <a:rPr lang="zh-CN" altLang="en-US" sz="24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谭咏梅</a:t>
            </a:r>
            <a:endParaRPr lang="en-US" altLang="zh-CN" sz="2400" b="1" dirty="0">
              <a:solidFill>
                <a:schemeClr val="accent6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1"/>
            </p:custDataLst>
          </p:nvPr>
        </p:nvSpPr>
        <p:spPr>
          <a:xfrm>
            <a:off x="4800600" y="430497"/>
            <a:ext cx="8769803" cy="704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尝试</a:t>
            </a:r>
            <a:r>
              <a:rPr lang="en-US" altLang="zh-CN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4800" b="1" dirty="0" err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PaddleOCR+UIE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F4A48871-D9A5-E33B-232A-CE5C741DB62D}"/>
              </a:ext>
            </a:extLst>
          </p:cNvPr>
          <p:cNvSpPr txBox="1"/>
          <p:nvPr/>
        </p:nvSpPr>
        <p:spPr>
          <a:xfrm>
            <a:off x="3657600" y="4610100"/>
            <a:ext cx="11506200" cy="2021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altLang="zh-CN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PaddleOCR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 v4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是飞桨深度学习框架下的一个开源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OCR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（光学字符识别）工具库。旨在帮助开发者训练和应用更优秀的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OCR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模型。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PP-OCRv4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在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PP-OCRv3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的基础上进行了进一步的升级，主要在检测模型和识别模型上进行了数据、网络结构、训练策略等多个模块的优化。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4B49B43-6B60-DDB1-9FDB-6E884F1A8A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D13D879-A4EF-81D2-265A-AF7C616588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81" y="1724535"/>
            <a:ext cx="10887237" cy="3185169"/>
          </a:xfrm>
          <a:prstGeom prst="rect">
            <a:avLst/>
          </a:prstGeom>
        </p:spPr>
      </p:pic>
      <p:sp>
        <p:nvSpPr>
          <p:cNvPr id="22" name="TextBox 26">
            <a:extLst>
              <a:ext uri="{FF2B5EF4-FFF2-40B4-BE49-F238E27FC236}">
                <a16:creationId xmlns:a16="http://schemas.microsoft.com/office/drawing/2014/main" id="{E9D1469D-8178-D330-CE6E-C462FDA09B1B}"/>
              </a:ext>
            </a:extLst>
          </p:cNvPr>
          <p:cNvSpPr txBox="1"/>
          <p:nvPr/>
        </p:nvSpPr>
        <p:spPr>
          <a:xfrm>
            <a:off x="3390899" y="8698622"/>
            <a:ext cx="11506200" cy="995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altLang="zh-CN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PaddleOCR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可以对多种格式的实体文字进行抽取，同时支持多种语言和字符支持，满足我们对于简历信息抽取的要求。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43EFA06-6C31-2392-DF8F-AC386A9466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698" y="1435460"/>
            <a:ext cx="8769803" cy="69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231D2239-220E-3B9F-6AEF-3AE668E1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68" y="1071505"/>
            <a:ext cx="14113463" cy="7163421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1"/>
            </p:custDataLst>
          </p:nvPr>
        </p:nvSpPr>
        <p:spPr>
          <a:xfrm>
            <a:off x="6134920" y="342900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实体标注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F4A48871-D9A5-E33B-232A-CE5C741DB62D}"/>
              </a:ext>
            </a:extLst>
          </p:cNvPr>
          <p:cNvSpPr txBox="1"/>
          <p:nvPr/>
        </p:nvSpPr>
        <p:spPr>
          <a:xfrm>
            <a:off x="4841844" y="8834342"/>
            <a:ext cx="10578157" cy="995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使用飞桨的</a:t>
            </a:r>
            <a:r>
              <a:rPr lang="en-US" altLang="zh-CN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Label Studio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对简历图像中的内容进行标注。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同时构建部分标签之间的联系。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86A9FA69-3CFC-4B7B-3E1F-94F67A8999BE}"/>
              </a:ext>
            </a:extLst>
          </p:cNvPr>
          <p:cNvSpPr txBox="1"/>
          <p:nvPr/>
        </p:nvSpPr>
        <p:spPr>
          <a:xfrm>
            <a:off x="3426519" y="4084924"/>
            <a:ext cx="12000409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训练拟合效果接近</a:t>
            </a:r>
            <a:r>
              <a:rPr lang="en-US" altLang="zh-CN" sz="36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80%</a:t>
            </a:r>
            <a:r>
              <a:rPr lang="zh-CN" altLang="en-US" sz="36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，已经满足系统的性能要求。</a:t>
            </a:r>
            <a:endParaRPr lang="en-US" altLang="zh-CN" sz="3600" b="1" dirty="0">
              <a:solidFill>
                <a:schemeClr val="accent6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accent6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在</a:t>
            </a:r>
            <a:r>
              <a:rPr lang="en-US" altLang="zh-CN" sz="36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OCR</a:t>
            </a:r>
            <a:r>
              <a:rPr lang="zh-CN" altLang="en-US" sz="36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的情况下，可以将模型泛化到形式各异的文档中，环境对逻辑的构建影响更小，效果更好。</a:t>
            </a:r>
            <a:endParaRPr lang="en-US" altLang="zh-CN" sz="3600" b="1" dirty="0">
              <a:solidFill>
                <a:schemeClr val="accent6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40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1"/>
            </p:custDataLst>
          </p:nvPr>
        </p:nvSpPr>
        <p:spPr>
          <a:xfrm>
            <a:off x="6134920" y="342900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性能对比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F4A48871-D9A5-E33B-232A-CE5C741DB62D}"/>
              </a:ext>
            </a:extLst>
          </p:cNvPr>
          <p:cNvSpPr txBox="1"/>
          <p:nvPr/>
        </p:nvSpPr>
        <p:spPr>
          <a:xfrm>
            <a:off x="685800" y="2789292"/>
            <a:ext cx="3486761" cy="482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altLang="zh-CN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</a:t>
            </a:r>
            <a:r>
              <a:rPr lang="zh-CN" altLang="en-US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纯文本微调：</a:t>
            </a:r>
            <a:endParaRPr lang="en-US" altLang="zh-CN" sz="3000" b="1" dirty="0">
              <a:solidFill>
                <a:srgbClr val="FF0000"/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80C8600-3480-8BBA-AF65-9D11512FC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919237"/>
              </p:ext>
            </p:extLst>
          </p:nvPr>
        </p:nvGraphicFramePr>
        <p:xfrm>
          <a:off x="4572000" y="1925782"/>
          <a:ext cx="11506200" cy="2133759"/>
        </p:xfrm>
        <a:graphic>
          <a:graphicData uri="http://schemas.openxmlformats.org/drawingml/2006/table">
            <a:tbl>
              <a:tblPr/>
              <a:tblGrid>
                <a:gridCol w="5753100">
                  <a:extLst>
                    <a:ext uri="{9D8B030D-6E8A-4147-A177-3AD203B41FA5}">
                      <a16:colId xmlns:a16="http://schemas.microsoft.com/office/drawing/2014/main" val="2615423020"/>
                    </a:ext>
                  </a:extLst>
                </a:gridCol>
                <a:gridCol w="5753100">
                  <a:extLst>
                    <a:ext uri="{9D8B030D-6E8A-4147-A177-3AD203B41FA5}">
                      <a16:colId xmlns:a16="http://schemas.microsoft.com/office/drawing/2014/main" val="2384439418"/>
                    </a:ext>
                  </a:extLst>
                </a:gridCol>
              </a:tblGrid>
              <a:tr h="711253"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模型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结构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260840"/>
                  </a:ext>
                </a:extLst>
              </a:tr>
              <a:tr h="711253">
                <a:tc>
                  <a:txBody>
                    <a:bodyPr/>
                    <a:lstStyle/>
                    <a:p>
                      <a:r>
                        <a:rPr lang="en-US" sz="28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uie-base (</a:t>
                      </a:r>
                      <a:r>
                        <a:rPr lang="zh-CN" altLang="en-US" sz="28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默认</a:t>
                      </a:r>
                      <a:r>
                        <a:rPr lang="en-US" altLang="zh-CN" sz="28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12-layers, 768-hidden, 12-heads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418782"/>
                  </a:ext>
                </a:extLst>
              </a:tr>
              <a:tr h="711253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uie</a:t>
                      </a:r>
                      <a:r>
                        <a:rPr lang="en-US" sz="2800" b="1" dirty="0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-medium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6-layers, 768-hidden, 12-heads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489653"/>
                  </a:ext>
                </a:extLst>
              </a:tr>
            </a:tbl>
          </a:graphicData>
        </a:graphic>
      </p:graphicFrame>
      <p:sp>
        <p:nvSpPr>
          <p:cNvPr id="15" name="TextBox 26">
            <a:extLst>
              <a:ext uri="{FF2B5EF4-FFF2-40B4-BE49-F238E27FC236}">
                <a16:creationId xmlns:a16="http://schemas.microsoft.com/office/drawing/2014/main" id="{0579BC64-60A8-7A85-4FB6-E634460C916B}"/>
              </a:ext>
            </a:extLst>
          </p:cNvPr>
          <p:cNvSpPr txBox="1"/>
          <p:nvPr/>
        </p:nvSpPr>
        <p:spPr>
          <a:xfrm>
            <a:off x="685800" y="5701145"/>
            <a:ext cx="3486761" cy="482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效果</a:t>
            </a:r>
            <a:r>
              <a:rPr lang="en-US" altLang="zh-CN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(f1 score)</a:t>
            </a:r>
            <a:r>
              <a:rPr lang="zh-CN" altLang="en-US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：</a:t>
            </a:r>
            <a:endParaRPr lang="en-US" altLang="zh-CN" sz="3000" b="1" dirty="0">
              <a:solidFill>
                <a:srgbClr val="FF0000"/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C9E05409-1199-BD94-014D-7042E5E3E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175971"/>
              </p:ext>
            </p:extLst>
          </p:nvPr>
        </p:nvGraphicFramePr>
        <p:xfrm>
          <a:off x="4565073" y="4661846"/>
          <a:ext cx="11506200" cy="3044376"/>
        </p:xfrm>
        <a:graphic>
          <a:graphicData uri="http://schemas.openxmlformats.org/drawingml/2006/table">
            <a:tbl>
              <a:tblPr/>
              <a:tblGrid>
                <a:gridCol w="3835400">
                  <a:extLst>
                    <a:ext uri="{9D8B030D-6E8A-4147-A177-3AD203B41FA5}">
                      <a16:colId xmlns:a16="http://schemas.microsoft.com/office/drawing/2014/main" val="949480567"/>
                    </a:ext>
                  </a:extLst>
                </a:gridCol>
                <a:gridCol w="3835400">
                  <a:extLst>
                    <a:ext uri="{9D8B030D-6E8A-4147-A177-3AD203B41FA5}">
                      <a16:colId xmlns:a16="http://schemas.microsoft.com/office/drawing/2014/main" val="3716213221"/>
                    </a:ext>
                  </a:extLst>
                </a:gridCol>
                <a:gridCol w="3835400">
                  <a:extLst>
                    <a:ext uri="{9D8B030D-6E8A-4147-A177-3AD203B41FA5}">
                      <a16:colId xmlns:a16="http://schemas.microsoft.com/office/drawing/2014/main" val="3193654611"/>
                    </a:ext>
                  </a:extLst>
                </a:gridCol>
              </a:tblGrid>
              <a:tr h="761094"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样本量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uie</a:t>
                      </a:r>
                      <a:r>
                        <a:rPr lang="en-US" sz="3200" b="1" dirty="0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-medium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uie-base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787139"/>
                  </a:ext>
                </a:extLst>
              </a:tr>
              <a:tr h="761094">
                <a:tc>
                  <a:txBody>
                    <a:bodyPr/>
                    <a:lstStyle/>
                    <a:p>
                      <a:r>
                        <a:rPr lang="en-US" sz="3200" b="1" dirty="0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0-shot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17.86%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29.41%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860905"/>
                  </a:ext>
                </a:extLst>
              </a:tr>
              <a:tr h="761094">
                <a:tc>
                  <a:txBody>
                    <a:bodyPr/>
                    <a:lstStyle/>
                    <a:p>
                      <a:r>
                        <a:rPr lang="en-US" sz="32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10-shot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74.26%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77.04%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519962"/>
                  </a:ext>
                </a:extLst>
              </a:tr>
              <a:tr h="761094">
                <a:tc>
                  <a:txBody>
                    <a:bodyPr/>
                    <a:lstStyle/>
                    <a:p>
                      <a:r>
                        <a:rPr lang="en-US" sz="32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30-shot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b="1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74.99%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>
                          <a:effectLst/>
                          <a:latin typeface="MiSans Normal" panose="00000500000000000000" pitchFamily="2" charset="-122"/>
                          <a:ea typeface="MiSans Normal" panose="00000500000000000000" pitchFamily="2" charset="-122"/>
                        </a:rPr>
                        <a:t>83.15%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244369"/>
                  </a:ext>
                </a:extLst>
              </a:tr>
            </a:tbl>
          </a:graphicData>
        </a:graphic>
      </p:graphicFrame>
      <p:sp>
        <p:nvSpPr>
          <p:cNvPr id="22" name="TextBox 26">
            <a:extLst>
              <a:ext uri="{FF2B5EF4-FFF2-40B4-BE49-F238E27FC236}">
                <a16:creationId xmlns:a16="http://schemas.microsoft.com/office/drawing/2014/main" id="{4767C422-9129-1786-2D99-98B55D387D88}"/>
              </a:ext>
            </a:extLst>
          </p:cNvPr>
          <p:cNvSpPr txBox="1"/>
          <p:nvPr/>
        </p:nvSpPr>
        <p:spPr>
          <a:xfrm>
            <a:off x="1447800" y="8115300"/>
            <a:ext cx="14898321" cy="150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UIE-base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模型在参数量上多于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UIE-medium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，这使得它能够学习更复杂的特征和模式。在微调阶段，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UIE-base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模型能够从额外的训练样本中捕捉到细微的差别，从而对特定任务做出更准确的预测。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08260A3E-BA70-0A2C-E456-4C9CD77A3499}"/>
              </a:ext>
            </a:extLst>
          </p:cNvPr>
          <p:cNvSpPr txBox="1"/>
          <p:nvPr/>
        </p:nvSpPr>
        <p:spPr>
          <a:xfrm>
            <a:off x="1447800" y="8115299"/>
            <a:ext cx="14898321" cy="150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考虑到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UIE-base</a:t>
            </a:r>
            <a:r>
              <a:rPr lang="zh-CN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模型有更好的零样本学习能力和在少量样本情况下的优异表现，最终选择</a:t>
            </a:r>
            <a:r>
              <a:rPr lang="en-US" altLang="zh-CN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-base</a:t>
            </a:r>
            <a:r>
              <a:rPr lang="zh-CN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进行部署。</a:t>
            </a: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endParaRPr lang="zh-CN" alt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19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F9FB4664-E35F-98DB-0EDC-D69E7D8F4BC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134919" y="253538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训练流程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A6766D-7085-BE06-24B6-878E25BEF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053" y="1333500"/>
            <a:ext cx="4937893" cy="85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4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1"/>
            </p:custDataLst>
          </p:nvPr>
        </p:nvSpPr>
        <p:spPr>
          <a:xfrm>
            <a:off x="6134920" y="495300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模型评估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699CB6-7C3F-9B77-7106-AEFB44B60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2857500"/>
            <a:ext cx="10889006" cy="6591300"/>
          </a:xfrm>
          <a:prstGeom prst="rect">
            <a:avLst/>
          </a:prstGeom>
        </p:spPr>
      </p:pic>
      <p:sp>
        <p:nvSpPr>
          <p:cNvPr id="6" name="TextBox 26">
            <a:extLst>
              <a:ext uri="{FF2B5EF4-FFF2-40B4-BE49-F238E27FC236}">
                <a16:creationId xmlns:a16="http://schemas.microsoft.com/office/drawing/2014/main" id="{B302E8AD-2203-0AD2-A093-BC871219F6F8}"/>
              </a:ext>
            </a:extLst>
          </p:cNvPr>
          <p:cNvSpPr txBox="1"/>
          <p:nvPr/>
        </p:nvSpPr>
        <p:spPr>
          <a:xfrm>
            <a:off x="4648200" y="1790599"/>
            <a:ext cx="10578157" cy="482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此处展示</a:t>
            </a:r>
            <a:r>
              <a:rPr lang="en-US" altLang="zh-CN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UIE-base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在</a:t>
            </a:r>
            <a:r>
              <a:rPr lang="en-US" altLang="zh-CN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30shot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下的训练拟合情况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53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04346EC-0501-8298-CE3D-34C5FCEDA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397" y="3063932"/>
            <a:ext cx="13300405" cy="3733447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1"/>
            </p:custDataLst>
          </p:nvPr>
        </p:nvSpPr>
        <p:spPr>
          <a:xfrm>
            <a:off x="6134920" y="342900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失败的尝试：</a:t>
            </a:r>
            <a:r>
              <a:rPr lang="en-US" altLang="zh-CN" sz="4800" b="1" dirty="0" err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ClueAI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F4A48871-D9A5-E33B-232A-CE5C741DB62D}"/>
              </a:ext>
            </a:extLst>
          </p:cNvPr>
          <p:cNvSpPr txBox="1"/>
          <p:nvPr/>
        </p:nvSpPr>
        <p:spPr>
          <a:xfrm>
            <a:off x="3368771" y="6942819"/>
            <a:ext cx="11245654" cy="3047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altLang="zh-CN" sz="3000" b="1" dirty="0" err="1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PromptCLUE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是一个大规模多任务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Prompt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预训练中文开源模型。采用</a:t>
            </a:r>
            <a:r>
              <a:rPr lang="en-US" altLang="zh-CN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Text-to-Text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的生成式预训练模型进行统一建模。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>
              <a:lnSpc>
                <a:spcPts val="3960"/>
              </a:lnSpc>
              <a:buFont typeface="Arial" panose="020B0604020202020204" pitchFamily="34" charset="0"/>
              <a:buChar char="•"/>
            </a:pP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但即便其大规模训练覆盖了诸多任务种类，对于特定的抽取任务效果仍然不佳，如关键词提取仅能达到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50%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拟合度。且针对性微调过程繁琐，因此我们转而选择了更符合我们设计的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模型。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3" name="AutoShape 2" descr="CLUEAI logo">
            <a:extLst>
              <a:ext uri="{FF2B5EF4-FFF2-40B4-BE49-F238E27FC236}">
                <a16:creationId xmlns:a16="http://schemas.microsoft.com/office/drawing/2014/main" id="{E55F783B-82D3-1E4B-7C76-8A75B4709D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9DA0ECA-8DB8-8958-B588-8CFDBDAA3B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837" y="1594565"/>
            <a:ext cx="10659523" cy="46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09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24"/>
          <p:cNvSpPr txBox="1"/>
          <p:nvPr>
            <p:custDataLst>
              <p:tags r:id="rId1"/>
            </p:custDataLst>
          </p:nvPr>
        </p:nvSpPr>
        <p:spPr>
          <a:xfrm>
            <a:off x="6134920" y="571500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效果对比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FE6C70-F987-8F73-C2D3-E2BB32CF8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324100"/>
            <a:ext cx="7801408" cy="563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3FC955-3E9F-3CE9-BE6B-47ACFEEA1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1752600"/>
            <a:ext cx="4648359" cy="6781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E54357-783D-01A7-B7A8-34D21EB0E024}"/>
              </a:ext>
            </a:extLst>
          </p:cNvPr>
          <p:cNvSpPr txBox="1"/>
          <p:nvPr/>
        </p:nvSpPr>
        <p:spPr>
          <a:xfrm>
            <a:off x="2338524" y="8781548"/>
            <a:ext cx="4648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UIE</a:t>
            </a:r>
            <a:r>
              <a:rPr lang="zh-CN" altLang="en-US" sz="3200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31E21A-224D-E3AD-DA5D-37E8846A0017}"/>
              </a:ext>
            </a:extLst>
          </p:cNvPr>
          <p:cNvSpPr txBox="1"/>
          <p:nvPr/>
        </p:nvSpPr>
        <p:spPr>
          <a:xfrm>
            <a:off x="10259291" y="8781548"/>
            <a:ext cx="4648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ClueAI</a:t>
            </a:r>
            <a:r>
              <a:rPr lang="zh-CN" altLang="en-US" sz="3200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73571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35"/>
          <p:cNvSpPr/>
          <p:nvPr>
            <p:custDataLst>
              <p:tags r:id="rId1"/>
            </p:custDataLst>
          </p:nvPr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120137" y="4702694"/>
            <a:ext cx="881613" cy="881613"/>
            <a:chOff x="0" y="0"/>
            <a:chExt cx="1175484" cy="1175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12" cy="1175512"/>
            </a:xfrm>
            <a:custGeom>
              <a:avLst/>
              <a:gdLst/>
              <a:ahLst/>
              <a:cxnLst/>
              <a:rect l="l" t="t" r="r" b="b"/>
              <a:pathLst>
                <a:path w="1175512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512" y="263144"/>
                    <a:pt x="1175512" y="587756"/>
                  </a:cubicBezTo>
                  <a:cubicBezTo>
                    <a:pt x="1175512" y="912368"/>
                    <a:pt x="912368" y="1175512"/>
                    <a:pt x="587756" y="1175512"/>
                  </a:cubicBez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7739793"/>
            <a:ext cx="4166946" cy="2547208"/>
          </a:xfrm>
          <a:custGeom>
            <a:avLst/>
            <a:gdLst/>
            <a:ahLst/>
            <a:cxnLst/>
            <a:rect l="l" t="t" r="r" b="b"/>
            <a:pathLst>
              <a:path w="4166946" h="2547208">
                <a:moveTo>
                  <a:pt x="0" y="0"/>
                </a:moveTo>
                <a:lnTo>
                  <a:pt x="4166946" y="0"/>
                </a:lnTo>
                <a:lnTo>
                  <a:pt x="4166946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1812" y="7673386"/>
            <a:ext cx="2936188" cy="2613614"/>
          </a:xfrm>
          <a:custGeom>
            <a:avLst/>
            <a:gdLst/>
            <a:ahLst/>
            <a:cxnLst/>
            <a:rect l="l" t="t" r="r" b="b"/>
            <a:pathLst>
              <a:path w="2936188" h="2613614">
                <a:moveTo>
                  <a:pt x="0" y="0"/>
                </a:moveTo>
                <a:lnTo>
                  <a:pt x="2936188" y="0"/>
                </a:lnTo>
                <a:lnTo>
                  <a:pt x="2936188" y="2613614"/>
                </a:lnTo>
                <a:lnTo>
                  <a:pt x="0" y="26136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6348" y="-9525"/>
            <a:ext cx="3491176" cy="2688062"/>
          </a:xfrm>
          <a:custGeom>
            <a:avLst/>
            <a:gdLst/>
            <a:ahLst/>
            <a:cxnLst/>
            <a:rect l="l" t="t" r="r" b="b"/>
            <a:pathLst>
              <a:path w="3491176" h="2688062">
                <a:moveTo>
                  <a:pt x="0" y="0"/>
                </a:moveTo>
                <a:lnTo>
                  <a:pt x="3491177" y="0"/>
                </a:lnTo>
                <a:lnTo>
                  <a:pt x="3491177" y="2688062"/>
                </a:lnTo>
                <a:lnTo>
                  <a:pt x="0" y="2688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81124" y="492074"/>
            <a:ext cx="663678" cy="663678"/>
            <a:chOff x="0" y="0"/>
            <a:chExt cx="884904" cy="884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936" cy="884936"/>
            </a:xfrm>
            <a:custGeom>
              <a:avLst/>
              <a:gdLst/>
              <a:ahLst/>
              <a:cxnLst/>
              <a:rect l="l" t="t" r="r" b="b"/>
              <a:pathLst>
                <a:path w="884936" h="884936">
                  <a:moveTo>
                    <a:pt x="0" y="442468"/>
                  </a:moveTo>
                  <a:cubicBezTo>
                    <a:pt x="0" y="198120"/>
                    <a:pt x="198120" y="0"/>
                    <a:pt x="442468" y="0"/>
                  </a:cubicBezTo>
                  <a:cubicBezTo>
                    <a:pt x="686816" y="0"/>
                    <a:pt x="884936" y="198120"/>
                    <a:pt x="884936" y="442468"/>
                  </a:cubicBezTo>
                  <a:cubicBezTo>
                    <a:pt x="884936" y="686816"/>
                    <a:pt x="686816" y="884936"/>
                    <a:pt x="442468" y="884936"/>
                  </a:cubicBezTo>
                  <a:cubicBezTo>
                    <a:pt x="198120" y="884936"/>
                    <a:pt x="0" y="686816"/>
                    <a:pt x="0" y="442468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63274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50397" y="4944540"/>
            <a:ext cx="10787204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zh-CN" altLang="en-US" sz="12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推荐功能构建</a:t>
            </a:r>
            <a:endParaRPr lang="en-US" sz="12000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28964" y="2390905"/>
            <a:ext cx="9030070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0"/>
              </a:lnSpc>
            </a:pPr>
            <a:r>
              <a:rPr lang="en-US" sz="17250" dirty="0">
                <a:solidFill>
                  <a:srgbClr val="8497B0"/>
                </a:solidFill>
                <a:latin typeface="Montserrat Ultra-Bold" panose="00000900000000000000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0052" y="6863589"/>
            <a:ext cx="7627895" cy="48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0"/>
              </a:lnSpc>
            </a:pPr>
            <a:r>
              <a:rPr lang="zh-CN" altLang="en-US" sz="27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针对推荐职位的逻辑构建相关性图谱</a:t>
            </a:r>
            <a:endParaRPr lang="en-US" sz="2700" dirty="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352170" y="2226470"/>
            <a:ext cx="439840" cy="439840"/>
            <a:chOff x="0" y="0"/>
            <a:chExt cx="586454" cy="586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486" cy="586486"/>
            </a:xfrm>
            <a:custGeom>
              <a:avLst/>
              <a:gdLst/>
              <a:ahLst/>
              <a:cxnLst/>
              <a:rect l="l" t="t" r="r" b="b"/>
              <a:pathLst>
                <a:path w="586486" h="586486">
                  <a:moveTo>
                    <a:pt x="0" y="293243"/>
                  </a:moveTo>
                  <a:cubicBezTo>
                    <a:pt x="0" y="131318"/>
                    <a:pt x="131318" y="0"/>
                    <a:pt x="293243" y="0"/>
                  </a:cubicBezTo>
                  <a:cubicBezTo>
                    <a:pt x="455168" y="0"/>
                    <a:pt x="586486" y="131318"/>
                    <a:pt x="586486" y="293243"/>
                  </a:cubicBezTo>
                  <a:cubicBezTo>
                    <a:pt x="586486" y="455168"/>
                    <a:pt x="455168" y="586486"/>
                    <a:pt x="293243" y="586486"/>
                  </a:cubicBezTo>
                  <a:cubicBezTo>
                    <a:pt x="131318" y="586486"/>
                    <a:pt x="0" y="455168"/>
                    <a:pt x="0" y="293243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97742" y="8893346"/>
            <a:ext cx="569742" cy="569742"/>
            <a:chOff x="0" y="0"/>
            <a:chExt cx="759656" cy="759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2919" y="7834312"/>
            <a:ext cx="885825" cy="885825"/>
            <a:chOff x="0" y="0"/>
            <a:chExt cx="1181100" cy="1181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1100" cy="1181100"/>
            </a:xfrm>
            <a:custGeom>
              <a:avLst/>
              <a:gdLst/>
              <a:ahLst/>
              <a:cxnLst/>
              <a:rect l="l" t="t" r="r" b="b"/>
              <a:pathLst>
                <a:path w="1181100" h="1181100">
                  <a:moveTo>
                    <a:pt x="1181100" y="590550"/>
                  </a:move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</p:spTree>
    <p:extLst>
      <p:ext uri="{BB962C8B-B14F-4D97-AF65-F5344CB8AC3E}">
        <p14:creationId xmlns:p14="http://schemas.microsoft.com/office/powerpoint/2010/main" val="210772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5065D62-A24E-ECB9-9C85-212CF8813AB3}"/>
              </a:ext>
            </a:extLst>
          </p:cNvPr>
          <p:cNvCxnSpPr>
            <a:cxnSpLocks/>
          </p:cNvCxnSpPr>
          <p:nvPr/>
        </p:nvCxnSpPr>
        <p:spPr>
          <a:xfrm flipH="1">
            <a:off x="5410200" y="3878873"/>
            <a:ext cx="3545208" cy="875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1F12E6AD-3CA6-D607-35B6-461EA3979054}"/>
              </a:ext>
            </a:extLst>
          </p:cNvPr>
          <p:cNvCxnSpPr>
            <a:cxnSpLocks/>
          </p:cNvCxnSpPr>
          <p:nvPr/>
        </p:nvCxnSpPr>
        <p:spPr>
          <a:xfrm flipH="1">
            <a:off x="2134086" y="3877858"/>
            <a:ext cx="6863920" cy="8763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7"/>
          <p:cNvGrpSpPr/>
          <p:nvPr/>
        </p:nvGrpSpPr>
        <p:grpSpPr>
          <a:xfrm>
            <a:off x="17127415" y="9265622"/>
            <a:ext cx="569742" cy="569742"/>
            <a:chOff x="0" y="0"/>
            <a:chExt cx="759656" cy="7596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1"/>
            </p:custDataLst>
          </p:nvPr>
        </p:nvSpPr>
        <p:spPr>
          <a:xfrm>
            <a:off x="5338707" y="374326"/>
            <a:ext cx="7504879" cy="704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基于知识图谱的内容推荐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8B2B1586-CA0D-F47D-06F8-B1A196DB887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952687" y="5283449"/>
            <a:ext cx="1210227" cy="109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6600">
                <a:solidFill>
                  <a:srgbClr val="FFFFFF"/>
                </a:solidFill>
                <a:latin typeface="Montserrat Heavy" panose="00000A00000000000000"/>
              </a:rPr>
              <a:t>02</a:t>
            </a: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2F7F8F71-B7C2-726A-B243-E85A743C2705}"/>
              </a:ext>
            </a:extLst>
          </p:cNvPr>
          <p:cNvSpPr txBox="1"/>
          <p:nvPr/>
        </p:nvSpPr>
        <p:spPr>
          <a:xfrm>
            <a:off x="2134086" y="7756811"/>
            <a:ext cx="13595294" cy="150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与基于协同过滤从全局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user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和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item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的交互数据中学习他们的向量表示相比，基于内容的推荐方法从 </a:t>
            </a:r>
            <a:r>
              <a:rPr lang="en-US" altLang="zh-CN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item </a:t>
            </a:r>
            <a:r>
              <a:rPr lang="zh-CN" altLang="en-US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的内容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中学习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user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和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item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的表示。它认为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user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可能对与他们过去交互过的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item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中相似的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item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感兴趣。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0901A31-6FBD-FD39-44D1-DE28CFCE3D9B}"/>
              </a:ext>
            </a:extLst>
          </p:cNvPr>
          <p:cNvGrpSpPr/>
          <p:nvPr/>
        </p:nvGrpSpPr>
        <p:grpSpPr>
          <a:xfrm>
            <a:off x="632946" y="4754194"/>
            <a:ext cx="3124200" cy="2057401"/>
            <a:chOff x="1981200" y="6210301"/>
            <a:chExt cx="3124200" cy="205740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2B4A47A-F648-22FE-52D6-5BE8BFD0D850}"/>
                </a:ext>
              </a:extLst>
            </p:cNvPr>
            <p:cNvGrpSpPr/>
            <p:nvPr/>
          </p:nvGrpSpPr>
          <p:grpSpPr>
            <a:xfrm>
              <a:off x="1981200" y="6210301"/>
              <a:ext cx="3124200" cy="2057401"/>
              <a:chOff x="2071254" y="6400800"/>
              <a:chExt cx="3124200" cy="2057401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4E631FFC-E1F0-9E38-8C5A-14202DD1532F}"/>
                  </a:ext>
                </a:extLst>
              </p:cNvPr>
              <p:cNvGrpSpPr/>
              <p:nvPr/>
            </p:nvGrpSpPr>
            <p:grpSpPr>
              <a:xfrm>
                <a:off x="2071254" y="6400800"/>
                <a:ext cx="3124200" cy="2057401"/>
                <a:chOff x="720968" y="2319610"/>
                <a:chExt cx="3124200" cy="2057401"/>
              </a:xfrm>
            </p:grpSpPr>
            <p:grpSp>
              <p:nvGrpSpPr>
                <p:cNvPr id="2" name="Group 6">
                  <a:extLst>
                    <a:ext uri="{FF2B5EF4-FFF2-40B4-BE49-F238E27FC236}">
                      <a16:creationId xmlns:a16="http://schemas.microsoft.com/office/drawing/2014/main" id="{C4462D2E-C22F-6B6E-A97B-E6D28D7F8075}"/>
                    </a:ext>
                  </a:extLst>
                </p:cNvPr>
                <p:cNvGrpSpPr/>
                <p:nvPr>
                  <p:custDataLst>
                    <p:tags r:id="rId13"/>
                  </p:custDataLst>
                </p:nvPr>
              </p:nvGrpSpPr>
              <p:grpSpPr>
                <a:xfrm>
                  <a:off x="720968" y="2319610"/>
                  <a:ext cx="3124200" cy="2057401"/>
                  <a:chOff x="0" y="1"/>
                  <a:chExt cx="6452734" cy="2743200"/>
                </a:xfrm>
              </p:grpSpPr>
              <p:sp>
                <p:nvSpPr>
                  <p:cNvPr id="4" name="Freeform 7">
                    <a:extLst>
                      <a:ext uri="{FF2B5EF4-FFF2-40B4-BE49-F238E27FC236}">
                        <a16:creationId xmlns:a16="http://schemas.microsoft.com/office/drawing/2014/main" id="{A831158C-F343-6517-7B81-561B1D83F4BC}"/>
                      </a:ext>
                    </a:extLst>
                  </p:cNvPr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0" y="1"/>
                    <a:ext cx="6452734" cy="2743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44225" h="2779014">
                        <a:moveTo>
                          <a:pt x="0" y="293370"/>
                        </a:moveTo>
                        <a:cubicBezTo>
                          <a:pt x="0" y="131318"/>
                          <a:pt x="131318" y="0"/>
                          <a:pt x="293370" y="0"/>
                        </a:cubicBezTo>
                        <a:lnTo>
                          <a:pt x="10650855" y="0"/>
                        </a:lnTo>
                        <a:cubicBezTo>
                          <a:pt x="10812907" y="0"/>
                          <a:pt x="10944225" y="131318"/>
                          <a:pt x="10944225" y="293370"/>
                        </a:cubicBezTo>
                        <a:lnTo>
                          <a:pt x="10944225" y="2485644"/>
                        </a:lnTo>
                        <a:cubicBezTo>
                          <a:pt x="10944225" y="2647696"/>
                          <a:pt x="10812907" y="2779014"/>
                          <a:pt x="10650855" y="2779014"/>
                        </a:cubicBezTo>
                        <a:lnTo>
                          <a:pt x="293370" y="2779014"/>
                        </a:lnTo>
                        <a:cubicBezTo>
                          <a:pt x="131318" y="2779014"/>
                          <a:pt x="0" y="2647696"/>
                          <a:pt x="0" y="2485644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</p:spPr>
              </p:sp>
            </p:grpSp>
            <p:sp>
              <p:nvSpPr>
                <p:cNvPr id="16" name="TextBox 16"/>
                <p:cNvSpPr txBox="1"/>
                <p:nvPr/>
              </p:nvSpPr>
              <p:spPr>
                <a:xfrm>
                  <a:off x="924281" y="2548210"/>
                  <a:ext cx="2692288" cy="36093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l">
                    <a:lnSpc>
                      <a:spcPts val="2810"/>
                    </a:lnSpc>
                  </a:pPr>
                  <a:r>
                    <a:rPr lang="zh-CN" altLang="en-US" sz="2800" dirty="0">
                      <a:solidFill>
                        <a:schemeClr val="bg1"/>
                      </a:solidFill>
                      <a:latin typeface="MiSans Demibold" panose="00000700000000000000" pitchFamily="2" charset="-122"/>
                      <a:ea typeface="MiSans Demibold" panose="00000700000000000000" pitchFamily="2" charset="-122"/>
                    </a:rPr>
                    <a:t>用户画像构建</a:t>
                  </a:r>
                  <a:endParaRPr lang="en-US" sz="2800" dirty="0">
                    <a:solidFill>
                      <a:schemeClr val="bg1"/>
                    </a:solidFill>
                    <a:latin typeface="MiSans Demibold" panose="00000700000000000000" pitchFamily="2" charset="-122"/>
                    <a:ea typeface="MiSans Demibold" panose="00000700000000000000" pitchFamily="2" charset="-122"/>
                  </a:endParaRPr>
                </a:p>
              </p:txBody>
            </p:sp>
          </p:grpSp>
          <p:sp>
            <p:nvSpPr>
              <p:cNvPr id="6" name="TextBox 16">
                <a:extLst>
                  <a:ext uri="{FF2B5EF4-FFF2-40B4-BE49-F238E27FC236}">
                    <a16:creationId xmlns:a16="http://schemas.microsoft.com/office/drawing/2014/main" id="{182E8744-94BF-30EC-50C3-21A423320800}"/>
                  </a:ext>
                </a:extLst>
              </p:cNvPr>
              <p:cNvSpPr txBox="1"/>
              <p:nvPr/>
            </p:nvSpPr>
            <p:spPr>
              <a:xfrm>
                <a:off x="2274566" y="7225435"/>
                <a:ext cx="2692289" cy="10463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1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MiSans Medium" panose="00000600000000000000" pitchFamily="2" charset="-122"/>
                    <a:ea typeface="MiSans Medium" panose="00000600000000000000" pitchFamily="2" charset="-122"/>
                  </a:rPr>
                  <a:t>构建用户的特征画像，</a:t>
                </a:r>
                <a:endParaRPr lang="en-US" altLang="zh-CN" dirty="0">
                  <a:solidFill>
                    <a:schemeClr val="bg1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</a:endParaRPr>
              </a:p>
              <a:p>
                <a:pPr algn="l">
                  <a:lnSpc>
                    <a:spcPts val="281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MiSans Medium" panose="00000600000000000000" pitchFamily="2" charset="-122"/>
                    <a:ea typeface="MiSans Medium" panose="00000600000000000000" pitchFamily="2" charset="-122"/>
                  </a:rPr>
                  <a:t>如掌握技能、个人能力等，</a:t>
                </a:r>
                <a:endParaRPr lang="en-US" altLang="zh-CN" dirty="0">
                  <a:solidFill>
                    <a:schemeClr val="bg1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</a:endParaRPr>
              </a:p>
              <a:p>
                <a:pPr algn="l">
                  <a:lnSpc>
                    <a:spcPts val="281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MiSans Medium" panose="00000600000000000000" pitchFamily="2" charset="-122"/>
                    <a:ea typeface="MiSans Medium" panose="00000600000000000000" pitchFamily="2" charset="-122"/>
                  </a:rPr>
                  <a:t>这些特征会与实体相关联。</a:t>
                </a:r>
                <a:endParaRPr lang="en-US" dirty="0">
                  <a:solidFill>
                    <a:schemeClr val="bg1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</a:endParaRP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7B6862F-A1D1-DD05-A018-591C68CEDAEB}"/>
                </a:ext>
              </a:extLst>
            </p:cNvPr>
            <p:cNvCxnSpPr/>
            <p:nvPr/>
          </p:nvCxnSpPr>
          <p:spPr>
            <a:xfrm>
              <a:off x="2184512" y="6896100"/>
              <a:ext cx="24461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D7F1C8D-880C-199A-E024-6D7A8F37ACAA}"/>
              </a:ext>
            </a:extLst>
          </p:cNvPr>
          <p:cNvGrpSpPr/>
          <p:nvPr/>
        </p:nvGrpSpPr>
        <p:grpSpPr>
          <a:xfrm>
            <a:off x="4080996" y="4754194"/>
            <a:ext cx="3124200" cy="2057400"/>
            <a:chOff x="1981200" y="6210301"/>
            <a:chExt cx="3124200" cy="205740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9AD1CF-CC89-2DE0-356B-D73117ABE575}"/>
                </a:ext>
              </a:extLst>
            </p:cNvPr>
            <p:cNvGrpSpPr/>
            <p:nvPr/>
          </p:nvGrpSpPr>
          <p:grpSpPr>
            <a:xfrm>
              <a:off x="1981200" y="6210301"/>
              <a:ext cx="3124200" cy="2057400"/>
              <a:chOff x="2071254" y="6400800"/>
              <a:chExt cx="3124200" cy="2057400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26B45BF7-A991-DCB4-ED4F-79AFA6D7CDB7}"/>
                  </a:ext>
                </a:extLst>
              </p:cNvPr>
              <p:cNvGrpSpPr/>
              <p:nvPr/>
            </p:nvGrpSpPr>
            <p:grpSpPr>
              <a:xfrm>
                <a:off x="2071254" y="6400800"/>
                <a:ext cx="3124200" cy="2057400"/>
                <a:chOff x="720968" y="2319610"/>
                <a:chExt cx="3124200" cy="2057400"/>
              </a:xfrm>
            </p:grpSpPr>
            <p:grpSp>
              <p:nvGrpSpPr>
                <p:cNvPr id="38" name="Group 6">
                  <a:extLst>
                    <a:ext uri="{FF2B5EF4-FFF2-40B4-BE49-F238E27FC236}">
                      <a16:creationId xmlns:a16="http://schemas.microsoft.com/office/drawing/2014/main" id="{6D752195-33B8-FE1B-236D-637E2E60EE1E}"/>
                    </a:ext>
                  </a:extLst>
                </p:cNvPr>
                <p:cNvGrpSpPr/>
                <p:nvPr>
                  <p:custDataLst>
                    <p:tags r:id="rId11"/>
                  </p:custDataLst>
                </p:nvPr>
              </p:nvGrpSpPr>
              <p:grpSpPr>
                <a:xfrm>
                  <a:off x="720968" y="2319610"/>
                  <a:ext cx="3124200" cy="2057400"/>
                  <a:chOff x="0" y="1"/>
                  <a:chExt cx="6452734" cy="2743199"/>
                </a:xfrm>
              </p:grpSpPr>
              <p:sp>
                <p:nvSpPr>
                  <p:cNvPr id="40" name="Freeform 7">
                    <a:extLst>
                      <a:ext uri="{FF2B5EF4-FFF2-40B4-BE49-F238E27FC236}">
                        <a16:creationId xmlns:a16="http://schemas.microsoft.com/office/drawing/2014/main" id="{C8EA8694-DBF1-273B-94BA-C42038CE9DEE}"/>
                      </a:ext>
                    </a:extLst>
                  </p:cNvPr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0" y="1"/>
                    <a:ext cx="6452734" cy="2743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44225" h="2779014">
                        <a:moveTo>
                          <a:pt x="0" y="293370"/>
                        </a:moveTo>
                        <a:cubicBezTo>
                          <a:pt x="0" y="131318"/>
                          <a:pt x="131318" y="0"/>
                          <a:pt x="293370" y="0"/>
                        </a:cubicBezTo>
                        <a:lnTo>
                          <a:pt x="10650855" y="0"/>
                        </a:lnTo>
                        <a:cubicBezTo>
                          <a:pt x="10812907" y="0"/>
                          <a:pt x="10944225" y="131318"/>
                          <a:pt x="10944225" y="293370"/>
                        </a:cubicBezTo>
                        <a:lnTo>
                          <a:pt x="10944225" y="2485644"/>
                        </a:lnTo>
                        <a:cubicBezTo>
                          <a:pt x="10944225" y="2647696"/>
                          <a:pt x="10812907" y="2779014"/>
                          <a:pt x="10650855" y="2779014"/>
                        </a:cubicBezTo>
                        <a:lnTo>
                          <a:pt x="293370" y="2779014"/>
                        </a:lnTo>
                        <a:cubicBezTo>
                          <a:pt x="131318" y="2779014"/>
                          <a:pt x="0" y="2647696"/>
                          <a:pt x="0" y="2485644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</p:spPr>
              </p:sp>
            </p:grpSp>
            <p:sp>
              <p:nvSpPr>
                <p:cNvPr id="39" name="TextBox 16">
                  <a:extLst>
                    <a:ext uri="{FF2B5EF4-FFF2-40B4-BE49-F238E27FC236}">
                      <a16:creationId xmlns:a16="http://schemas.microsoft.com/office/drawing/2014/main" id="{25E614AB-9180-E247-265A-F94BE8AE7857}"/>
                    </a:ext>
                  </a:extLst>
                </p:cNvPr>
                <p:cNvSpPr txBox="1"/>
                <p:nvPr/>
              </p:nvSpPr>
              <p:spPr>
                <a:xfrm>
                  <a:off x="924281" y="2548210"/>
                  <a:ext cx="2692288" cy="36093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l">
                    <a:lnSpc>
                      <a:spcPts val="2810"/>
                    </a:lnSpc>
                  </a:pPr>
                  <a:r>
                    <a:rPr lang="zh-CN" altLang="en-US" sz="2800" dirty="0">
                      <a:solidFill>
                        <a:schemeClr val="bg1"/>
                      </a:solidFill>
                      <a:latin typeface="MiSans Demibold" panose="00000700000000000000" pitchFamily="2" charset="-122"/>
                      <a:ea typeface="MiSans Demibold" panose="00000700000000000000" pitchFamily="2" charset="-122"/>
                    </a:rPr>
                    <a:t>项目特征提取</a:t>
                  </a:r>
                  <a:endParaRPr lang="en-US" sz="2800" dirty="0">
                    <a:solidFill>
                      <a:schemeClr val="bg1"/>
                    </a:solidFill>
                    <a:latin typeface="MiSans Demibold" panose="00000700000000000000" pitchFamily="2" charset="-122"/>
                    <a:ea typeface="MiSans Demibold" panose="00000700000000000000" pitchFamily="2" charset="-122"/>
                  </a:endParaRPr>
                </a:p>
              </p:txBody>
            </p:sp>
          </p:grpSp>
          <p:sp>
            <p:nvSpPr>
              <p:cNvPr id="37" name="TextBox 16">
                <a:extLst>
                  <a:ext uri="{FF2B5EF4-FFF2-40B4-BE49-F238E27FC236}">
                    <a16:creationId xmlns:a16="http://schemas.microsoft.com/office/drawing/2014/main" id="{DABE2337-A36F-3E5E-4324-88017881B4D7}"/>
                  </a:ext>
                </a:extLst>
              </p:cNvPr>
              <p:cNvSpPr txBox="1"/>
              <p:nvPr/>
            </p:nvSpPr>
            <p:spPr>
              <a:xfrm>
                <a:off x="2274566" y="7225435"/>
                <a:ext cx="2692289" cy="10463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1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MiSans Medium" panose="00000600000000000000" pitchFamily="2" charset="-122"/>
                    <a:ea typeface="MiSans Medium" panose="00000600000000000000" pitchFamily="2" charset="-122"/>
                  </a:rPr>
                  <a:t>提取特征构成三元组，</a:t>
                </a:r>
                <a:endParaRPr lang="en-US" altLang="zh-CN" dirty="0">
                  <a:solidFill>
                    <a:schemeClr val="bg1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</a:endParaRPr>
              </a:p>
              <a:p>
                <a:pPr algn="l">
                  <a:lnSpc>
                    <a:spcPts val="281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MiSans Medium" panose="00000600000000000000" pitchFamily="2" charset="-122"/>
                    <a:ea typeface="MiSans Medium" panose="00000600000000000000" pitchFamily="2" charset="-122"/>
                  </a:rPr>
                  <a:t>如薪资、要求技能等，</a:t>
                </a:r>
                <a:endParaRPr lang="en-US" altLang="zh-CN" dirty="0">
                  <a:solidFill>
                    <a:schemeClr val="bg1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</a:endParaRPr>
              </a:p>
              <a:p>
                <a:pPr algn="l">
                  <a:lnSpc>
                    <a:spcPts val="281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MiSans Medium" panose="00000600000000000000" pitchFamily="2" charset="-122"/>
                    <a:ea typeface="MiSans Medium" panose="00000600000000000000" pitchFamily="2" charset="-122"/>
                  </a:rPr>
                  <a:t>构成知识图谱。</a:t>
                </a:r>
                <a:endParaRPr lang="en-US" dirty="0">
                  <a:solidFill>
                    <a:schemeClr val="bg1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ED07E79F-43FA-23D9-D40D-B1C0B8F8B407}"/>
                </a:ext>
              </a:extLst>
            </p:cNvPr>
            <p:cNvCxnSpPr/>
            <p:nvPr/>
          </p:nvCxnSpPr>
          <p:spPr>
            <a:xfrm>
              <a:off x="2184512" y="6896100"/>
              <a:ext cx="24461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C93C53F-3439-24FE-A5AA-6DD1CBBEA35A}"/>
              </a:ext>
            </a:extLst>
          </p:cNvPr>
          <p:cNvGrpSpPr/>
          <p:nvPr/>
        </p:nvGrpSpPr>
        <p:grpSpPr>
          <a:xfrm>
            <a:off x="7529046" y="4774602"/>
            <a:ext cx="3124200" cy="2057401"/>
            <a:chOff x="1981200" y="6210301"/>
            <a:chExt cx="3124200" cy="205740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538FB69-E530-B311-8B64-B8ADB73A429C}"/>
                </a:ext>
              </a:extLst>
            </p:cNvPr>
            <p:cNvGrpSpPr/>
            <p:nvPr/>
          </p:nvGrpSpPr>
          <p:grpSpPr>
            <a:xfrm>
              <a:off x="1981200" y="6210301"/>
              <a:ext cx="3124200" cy="2057401"/>
              <a:chOff x="2071254" y="6400800"/>
              <a:chExt cx="3124200" cy="2057401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1E832155-21E8-B13A-3975-FA85FC3A0B36}"/>
                  </a:ext>
                </a:extLst>
              </p:cNvPr>
              <p:cNvGrpSpPr/>
              <p:nvPr/>
            </p:nvGrpSpPr>
            <p:grpSpPr>
              <a:xfrm>
                <a:off x="2071254" y="6400800"/>
                <a:ext cx="3124200" cy="2057401"/>
                <a:chOff x="720968" y="2319610"/>
                <a:chExt cx="3124200" cy="2057401"/>
              </a:xfrm>
            </p:grpSpPr>
            <p:grpSp>
              <p:nvGrpSpPr>
                <p:cNvPr id="46" name="Group 6">
                  <a:extLst>
                    <a:ext uri="{FF2B5EF4-FFF2-40B4-BE49-F238E27FC236}">
                      <a16:creationId xmlns:a16="http://schemas.microsoft.com/office/drawing/2014/main" id="{7080C3DC-DB8B-E6E5-DF89-75CE3F3EEB67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720968" y="2319610"/>
                  <a:ext cx="3124200" cy="2057401"/>
                  <a:chOff x="0" y="1"/>
                  <a:chExt cx="6452734" cy="2743200"/>
                </a:xfrm>
              </p:grpSpPr>
              <p:sp>
                <p:nvSpPr>
                  <p:cNvPr id="48" name="Freeform 7">
                    <a:extLst>
                      <a:ext uri="{FF2B5EF4-FFF2-40B4-BE49-F238E27FC236}">
                        <a16:creationId xmlns:a16="http://schemas.microsoft.com/office/drawing/2014/main" id="{A51819A8-A970-573C-77CE-95102AD612D9}"/>
                      </a:ext>
                    </a:extLst>
                  </p:cNvPr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0" y="1"/>
                    <a:ext cx="6452734" cy="2743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44225" h="2779014">
                        <a:moveTo>
                          <a:pt x="0" y="293370"/>
                        </a:moveTo>
                        <a:cubicBezTo>
                          <a:pt x="0" y="131318"/>
                          <a:pt x="131318" y="0"/>
                          <a:pt x="293370" y="0"/>
                        </a:cubicBezTo>
                        <a:lnTo>
                          <a:pt x="10650855" y="0"/>
                        </a:lnTo>
                        <a:cubicBezTo>
                          <a:pt x="10812907" y="0"/>
                          <a:pt x="10944225" y="131318"/>
                          <a:pt x="10944225" y="293370"/>
                        </a:cubicBezTo>
                        <a:lnTo>
                          <a:pt x="10944225" y="2485644"/>
                        </a:lnTo>
                        <a:cubicBezTo>
                          <a:pt x="10944225" y="2647696"/>
                          <a:pt x="10812907" y="2779014"/>
                          <a:pt x="10650855" y="2779014"/>
                        </a:cubicBezTo>
                        <a:lnTo>
                          <a:pt x="293370" y="2779014"/>
                        </a:lnTo>
                        <a:cubicBezTo>
                          <a:pt x="131318" y="2779014"/>
                          <a:pt x="0" y="2647696"/>
                          <a:pt x="0" y="2485644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</p:spPr>
              </p:sp>
            </p:grpSp>
            <p:sp>
              <p:nvSpPr>
                <p:cNvPr id="47" name="TextBox 16">
                  <a:extLst>
                    <a:ext uri="{FF2B5EF4-FFF2-40B4-BE49-F238E27FC236}">
                      <a16:creationId xmlns:a16="http://schemas.microsoft.com/office/drawing/2014/main" id="{F3EB1834-000F-2622-138E-09782B428F90}"/>
                    </a:ext>
                  </a:extLst>
                </p:cNvPr>
                <p:cNvSpPr txBox="1"/>
                <p:nvPr/>
              </p:nvSpPr>
              <p:spPr>
                <a:xfrm>
                  <a:off x="924281" y="2548210"/>
                  <a:ext cx="2692288" cy="36093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l">
                    <a:lnSpc>
                      <a:spcPts val="2810"/>
                    </a:lnSpc>
                  </a:pPr>
                  <a:r>
                    <a:rPr lang="zh-CN" altLang="en-US" sz="2800" dirty="0">
                      <a:solidFill>
                        <a:schemeClr val="bg1"/>
                      </a:solidFill>
                      <a:latin typeface="MiSans Demibold" panose="00000700000000000000" pitchFamily="2" charset="-122"/>
                      <a:ea typeface="MiSans Demibold" panose="00000700000000000000" pitchFamily="2" charset="-122"/>
                    </a:rPr>
                    <a:t>内容表示</a:t>
                  </a:r>
                  <a:endParaRPr lang="en-US" sz="2800" dirty="0">
                    <a:solidFill>
                      <a:schemeClr val="bg1"/>
                    </a:solidFill>
                    <a:latin typeface="MiSans Demibold" panose="00000700000000000000" pitchFamily="2" charset="-122"/>
                    <a:ea typeface="MiSans Demibold" panose="00000700000000000000" pitchFamily="2" charset="-122"/>
                  </a:endParaRPr>
                </a:p>
              </p:txBody>
            </p:sp>
          </p:grp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57B05B3C-61F3-EB92-66C8-5E79C5DC55F1}"/>
                  </a:ext>
                </a:extLst>
              </p:cNvPr>
              <p:cNvSpPr txBox="1"/>
              <p:nvPr/>
            </p:nvSpPr>
            <p:spPr>
              <a:xfrm>
                <a:off x="2274566" y="7225435"/>
                <a:ext cx="2692289" cy="10463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1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MiSans Medium" panose="00000600000000000000" pitchFamily="2" charset="-122"/>
                    <a:ea typeface="MiSans Medium" panose="00000600000000000000" pitchFamily="2" charset="-122"/>
                  </a:rPr>
                  <a:t>将用户和项目的特征表示为向量形式，实体和关系可以被嵌入到向量空间中。</a:t>
                </a:r>
                <a:endParaRPr lang="en-US" dirty="0">
                  <a:solidFill>
                    <a:schemeClr val="bg1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</a:endParaRPr>
              </a:p>
            </p:txBody>
          </p: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36722ADD-9B66-1221-3223-B8EDFA3DCCE9}"/>
                </a:ext>
              </a:extLst>
            </p:cNvPr>
            <p:cNvCxnSpPr/>
            <p:nvPr/>
          </p:nvCxnSpPr>
          <p:spPr>
            <a:xfrm>
              <a:off x="2184512" y="6896100"/>
              <a:ext cx="24461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C100D28-B511-8317-1231-9CEDCC764E50}"/>
              </a:ext>
            </a:extLst>
          </p:cNvPr>
          <p:cNvGrpSpPr/>
          <p:nvPr/>
        </p:nvGrpSpPr>
        <p:grpSpPr>
          <a:xfrm>
            <a:off x="10977096" y="4754193"/>
            <a:ext cx="3124200" cy="2057401"/>
            <a:chOff x="1981200" y="6210301"/>
            <a:chExt cx="3124200" cy="205740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534C4ECA-3011-A139-2749-3DD6AE67BFE1}"/>
                </a:ext>
              </a:extLst>
            </p:cNvPr>
            <p:cNvGrpSpPr/>
            <p:nvPr/>
          </p:nvGrpSpPr>
          <p:grpSpPr>
            <a:xfrm>
              <a:off x="1981200" y="6210301"/>
              <a:ext cx="3124200" cy="2057401"/>
              <a:chOff x="2071254" y="6400800"/>
              <a:chExt cx="3124200" cy="2057401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42E8F424-B2FB-B634-2265-689D89BD9EBF}"/>
                  </a:ext>
                </a:extLst>
              </p:cNvPr>
              <p:cNvGrpSpPr/>
              <p:nvPr/>
            </p:nvGrpSpPr>
            <p:grpSpPr>
              <a:xfrm>
                <a:off x="2071254" y="6400800"/>
                <a:ext cx="3124200" cy="2057401"/>
                <a:chOff x="720968" y="2319610"/>
                <a:chExt cx="3124200" cy="2057401"/>
              </a:xfrm>
            </p:grpSpPr>
            <p:grpSp>
              <p:nvGrpSpPr>
                <p:cNvPr id="55" name="Group 6">
                  <a:extLst>
                    <a:ext uri="{FF2B5EF4-FFF2-40B4-BE49-F238E27FC236}">
                      <a16:creationId xmlns:a16="http://schemas.microsoft.com/office/drawing/2014/main" id="{A986BAC7-A553-701E-4774-34371333DD07}"/>
                    </a:ext>
                  </a:extLst>
                </p:cNvPr>
                <p:cNvGrpSpPr/>
                <p:nvPr>
                  <p:custDataLst>
                    <p:tags r:id="rId7"/>
                  </p:custDataLst>
                </p:nvPr>
              </p:nvGrpSpPr>
              <p:grpSpPr>
                <a:xfrm>
                  <a:off x="720968" y="2319610"/>
                  <a:ext cx="3124200" cy="2057401"/>
                  <a:chOff x="0" y="1"/>
                  <a:chExt cx="6452734" cy="2743200"/>
                </a:xfrm>
              </p:grpSpPr>
              <p:sp>
                <p:nvSpPr>
                  <p:cNvPr id="57" name="Freeform 7">
                    <a:extLst>
                      <a:ext uri="{FF2B5EF4-FFF2-40B4-BE49-F238E27FC236}">
                        <a16:creationId xmlns:a16="http://schemas.microsoft.com/office/drawing/2014/main" id="{24FCFBF9-8E38-0F40-ACE4-E92C9BFED901}"/>
                      </a:ext>
                    </a:extLst>
                  </p:cNvPr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0" y="1"/>
                    <a:ext cx="6452734" cy="2743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44225" h="2779014">
                        <a:moveTo>
                          <a:pt x="0" y="293370"/>
                        </a:moveTo>
                        <a:cubicBezTo>
                          <a:pt x="0" y="131318"/>
                          <a:pt x="131318" y="0"/>
                          <a:pt x="293370" y="0"/>
                        </a:cubicBezTo>
                        <a:lnTo>
                          <a:pt x="10650855" y="0"/>
                        </a:lnTo>
                        <a:cubicBezTo>
                          <a:pt x="10812907" y="0"/>
                          <a:pt x="10944225" y="131318"/>
                          <a:pt x="10944225" y="293370"/>
                        </a:cubicBezTo>
                        <a:lnTo>
                          <a:pt x="10944225" y="2485644"/>
                        </a:lnTo>
                        <a:cubicBezTo>
                          <a:pt x="10944225" y="2647696"/>
                          <a:pt x="10812907" y="2779014"/>
                          <a:pt x="10650855" y="2779014"/>
                        </a:cubicBezTo>
                        <a:lnTo>
                          <a:pt x="293370" y="2779014"/>
                        </a:lnTo>
                        <a:cubicBezTo>
                          <a:pt x="131318" y="2779014"/>
                          <a:pt x="0" y="2647696"/>
                          <a:pt x="0" y="2485644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</p:spPr>
              </p:sp>
            </p:grpSp>
            <p:sp>
              <p:nvSpPr>
                <p:cNvPr id="56" name="TextBox 16">
                  <a:extLst>
                    <a:ext uri="{FF2B5EF4-FFF2-40B4-BE49-F238E27FC236}">
                      <a16:creationId xmlns:a16="http://schemas.microsoft.com/office/drawing/2014/main" id="{300A9E6E-43A9-93B0-2E81-04DB777CCA05}"/>
                    </a:ext>
                  </a:extLst>
                </p:cNvPr>
                <p:cNvSpPr txBox="1"/>
                <p:nvPr/>
              </p:nvSpPr>
              <p:spPr>
                <a:xfrm>
                  <a:off x="924281" y="2548210"/>
                  <a:ext cx="2692288" cy="36093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l">
                    <a:lnSpc>
                      <a:spcPts val="2810"/>
                    </a:lnSpc>
                  </a:pPr>
                  <a:r>
                    <a:rPr lang="zh-CN" altLang="en-US" sz="2800" dirty="0">
                      <a:solidFill>
                        <a:schemeClr val="bg1"/>
                      </a:solidFill>
                      <a:latin typeface="MiSans Demibold" panose="00000700000000000000" pitchFamily="2" charset="-122"/>
                      <a:ea typeface="MiSans Demibold" panose="00000700000000000000" pitchFamily="2" charset="-122"/>
                    </a:rPr>
                    <a:t>相似度计算</a:t>
                  </a:r>
                  <a:endParaRPr lang="en-US" sz="2800" dirty="0">
                    <a:solidFill>
                      <a:schemeClr val="bg1"/>
                    </a:solidFill>
                    <a:latin typeface="MiSans Demibold" panose="00000700000000000000" pitchFamily="2" charset="-122"/>
                    <a:ea typeface="MiSans Demibold" panose="00000700000000000000" pitchFamily="2" charset="-122"/>
                  </a:endParaRPr>
                </a:p>
              </p:txBody>
            </p:sp>
          </p:grpSp>
          <p:sp>
            <p:nvSpPr>
              <p:cNvPr id="54" name="TextBox 16">
                <a:extLst>
                  <a:ext uri="{FF2B5EF4-FFF2-40B4-BE49-F238E27FC236}">
                    <a16:creationId xmlns:a16="http://schemas.microsoft.com/office/drawing/2014/main" id="{8A8E15A0-8460-028C-5542-0EE8446250F4}"/>
                  </a:ext>
                </a:extLst>
              </p:cNvPr>
              <p:cNvSpPr txBox="1"/>
              <p:nvPr/>
            </p:nvSpPr>
            <p:spPr>
              <a:xfrm>
                <a:off x="2274566" y="7225435"/>
                <a:ext cx="2692289" cy="10463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1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MiSans Medium" panose="00000600000000000000" pitchFamily="2" charset="-122"/>
                    <a:ea typeface="MiSans Medium" panose="00000600000000000000" pitchFamily="2" charset="-122"/>
                  </a:rPr>
                  <a:t>系统利用余弦相似度，</a:t>
                </a:r>
                <a:endParaRPr lang="en-US" altLang="zh-CN" dirty="0">
                  <a:solidFill>
                    <a:schemeClr val="bg1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</a:endParaRPr>
              </a:p>
              <a:p>
                <a:pPr algn="l">
                  <a:lnSpc>
                    <a:spcPts val="281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MiSans Medium" panose="00000600000000000000" pitchFamily="2" charset="-122"/>
                    <a:ea typeface="MiSans Medium" panose="00000600000000000000" pitchFamily="2" charset="-122"/>
                  </a:rPr>
                  <a:t>计算用户画像向量与项目特征向量之间的相似度。</a:t>
                </a:r>
                <a:endParaRPr lang="en-US" dirty="0">
                  <a:solidFill>
                    <a:schemeClr val="bg1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</a:endParaRPr>
              </a:p>
            </p:txBody>
          </p:sp>
        </p:grp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454E18F-A8A8-0BA0-4BA3-19D1829B5BCF}"/>
                </a:ext>
              </a:extLst>
            </p:cNvPr>
            <p:cNvCxnSpPr/>
            <p:nvPr/>
          </p:nvCxnSpPr>
          <p:spPr>
            <a:xfrm>
              <a:off x="2184512" y="6896100"/>
              <a:ext cx="24461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D425C12-C905-EB53-8F26-91B6B865F25F}"/>
              </a:ext>
            </a:extLst>
          </p:cNvPr>
          <p:cNvGrpSpPr/>
          <p:nvPr/>
        </p:nvGrpSpPr>
        <p:grpSpPr>
          <a:xfrm>
            <a:off x="14425146" y="4736485"/>
            <a:ext cx="3124200" cy="2057401"/>
            <a:chOff x="1981200" y="6210301"/>
            <a:chExt cx="3124200" cy="2057401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052D99F8-74DA-B307-7592-6A6BA1F4829D}"/>
                </a:ext>
              </a:extLst>
            </p:cNvPr>
            <p:cNvGrpSpPr/>
            <p:nvPr/>
          </p:nvGrpSpPr>
          <p:grpSpPr>
            <a:xfrm>
              <a:off x="1981200" y="6210301"/>
              <a:ext cx="3124200" cy="2057401"/>
              <a:chOff x="2071254" y="6400800"/>
              <a:chExt cx="3124200" cy="2057401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2068354B-8D9D-048B-C75F-5693F79A725B}"/>
                  </a:ext>
                </a:extLst>
              </p:cNvPr>
              <p:cNvGrpSpPr/>
              <p:nvPr/>
            </p:nvGrpSpPr>
            <p:grpSpPr>
              <a:xfrm>
                <a:off x="2071254" y="6400800"/>
                <a:ext cx="3124200" cy="2057401"/>
                <a:chOff x="720968" y="2319610"/>
                <a:chExt cx="3124200" cy="2057401"/>
              </a:xfrm>
            </p:grpSpPr>
            <p:grpSp>
              <p:nvGrpSpPr>
                <p:cNvPr id="63" name="Group 6">
                  <a:extLst>
                    <a:ext uri="{FF2B5EF4-FFF2-40B4-BE49-F238E27FC236}">
                      <a16:creationId xmlns:a16="http://schemas.microsoft.com/office/drawing/2014/main" id="{A35B4008-50EA-4F95-83CF-D4DFBD0A267E}"/>
                    </a:ext>
                  </a:extLst>
                </p:cNvPr>
                <p:cNvGrpSpPr/>
                <p:nvPr>
                  <p:custDataLst>
                    <p:tags r:id="rId5"/>
                  </p:custDataLst>
                </p:nvPr>
              </p:nvGrpSpPr>
              <p:grpSpPr>
                <a:xfrm>
                  <a:off x="720968" y="2319610"/>
                  <a:ext cx="3124200" cy="2057401"/>
                  <a:chOff x="0" y="1"/>
                  <a:chExt cx="6452734" cy="2743200"/>
                </a:xfrm>
              </p:grpSpPr>
              <p:sp>
                <p:nvSpPr>
                  <p:cNvPr id="65" name="Freeform 7">
                    <a:extLst>
                      <a:ext uri="{FF2B5EF4-FFF2-40B4-BE49-F238E27FC236}">
                        <a16:creationId xmlns:a16="http://schemas.microsoft.com/office/drawing/2014/main" id="{361D470C-2C38-D2EB-6264-20C9263788A2}"/>
                      </a:ext>
                    </a:extLst>
                  </p:cNvPr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0" y="1"/>
                    <a:ext cx="6452734" cy="2743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44225" h="2779014">
                        <a:moveTo>
                          <a:pt x="0" y="293370"/>
                        </a:moveTo>
                        <a:cubicBezTo>
                          <a:pt x="0" y="131318"/>
                          <a:pt x="131318" y="0"/>
                          <a:pt x="293370" y="0"/>
                        </a:cubicBezTo>
                        <a:lnTo>
                          <a:pt x="10650855" y="0"/>
                        </a:lnTo>
                        <a:cubicBezTo>
                          <a:pt x="10812907" y="0"/>
                          <a:pt x="10944225" y="131318"/>
                          <a:pt x="10944225" y="293370"/>
                        </a:cubicBezTo>
                        <a:lnTo>
                          <a:pt x="10944225" y="2485644"/>
                        </a:lnTo>
                        <a:cubicBezTo>
                          <a:pt x="10944225" y="2647696"/>
                          <a:pt x="10812907" y="2779014"/>
                          <a:pt x="10650855" y="2779014"/>
                        </a:cubicBezTo>
                        <a:lnTo>
                          <a:pt x="293370" y="2779014"/>
                        </a:lnTo>
                        <a:cubicBezTo>
                          <a:pt x="131318" y="2779014"/>
                          <a:pt x="0" y="2647696"/>
                          <a:pt x="0" y="2485644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</p:spPr>
                <p:txBody>
                  <a:bodyPr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64" name="TextBox 16">
                  <a:extLst>
                    <a:ext uri="{FF2B5EF4-FFF2-40B4-BE49-F238E27FC236}">
                      <a16:creationId xmlns:a16="http://schemas.microsoft.com/office/drawing/2014/main" id="{0505A4C5-FEB2-4AB6-18D6-8FAA81F6F50A}"/>
                    </a:ext>
                  </a:extLst>
                </p:cNvPr>
                <p:cNvSpPr txBox="1"/>
                <p:nvPr/>
              </p:nvSpPr>
              <p:spPr>
                <a:xfrm>
                  <a:off x="924281" y="2548210"/>
                  <a:ext cx="2692288" cy="36093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l">
                    <a:lnSpc>
                      <a:spcPts val="2810"/>
                    </a:lnSpc>
                  </a:pPr>
                  <a:r>
                    <a:rPr lang="zh-CN" altLang="en-US" sz="2800" dirty="0">
                      <a:solidFill>
                        <a:schemeClr val="bg1"/>
                      </a:solidFill>
                      <a:latin typeface="MiSans Demibold" panose="00000700000000000000" pitchFamily="2" charset="-122"/>
                      <a:ea typeface="MiSans Demibold" panose="00000700000000000000" pitchFamily="2" charset="-122"/>
                    </a:rPr>
                    <a:t>推荐生成</a:t>
                  </a:r>
                  <a:endParaRPr lang="en-US" sz="2800" dirty="0">
                    <a:solidFill>
                      <a:schemeClr val="bg1"/>
                    </a:solidFill>
                    <a:latin typeface="MiSans Demibold" panose="00000700000000000000" pitchFamily="2" charset="-122"/>
                    <a:ea typeface="MiSans Demibold" panose="00000700000000000000" pitchFamily="2" charset="-122"/>
                  </a:endParaRPr>
                </a:p>
              </p:txBody>
            </p:sp>
          </p:grpSp>
          <p:sp>
            <p:nvSpPr>
              <p:cNvPr id="62" name="TextBox 16">
                <a:extLst>
                  <a:ext uri="{FF2B5EF4-FFF2-40B4-BE49-F238E27FC236}">
                    <a16:creationId xmlns:a16="http://schemas.microsoft.com/office/drawing/2014/main" id="{D35C1D4A-3EC8-8E47-63AC-957E48994EDE}"/>
                  </a:ext>
                </a:extLst>
              </p:cNvPr>
              <p:cNvSpPr txBox="1"/>
              <p:nvPr/>
            </p:nvSpPr>
            <p:spPr>
              <a:xfrm>
                <a:off x="2274566" y="7225435"/>
                <a:ext cx="2692289" cy="10463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1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MiSans Medium" panose="00000600000000000000" pitchFamily="2" charset="-122"/>
                    <a:ea typeface="MiSans Medium" panose="00000600000000000000" pitchFamily="2" charset="-122"/>
                  </a:rPr>
                  <a:t>根据计算出的相似度，</a:t>
                </a:r>
                <a:endParaRPr lang="en-US" altLang="zh-CN" dirty="0">
                  <a:solidFill>
                    <a:schemeClr val="bg1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</a:endParaRPr>
              </a:p>
              <a:p>
                <a:pPr algn="l">
                  <a:lnSpc>
                    <a:spcPts val="281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MiSans Medium" panose="00000600000000000000" pitchFamily="2" charset="-122"/>
                    <a:ea typeface="MiSans Medium" panose="00000600000000000000" pitchFamily="2" charset="-122"/>
                  </a:rPr>
                  <a:t>以及项目特征的加权算法，给出用户最匹配的选项。</a:t>
                </a:r>
                <a:endParaRPr lang="en-US" dirty="0">
                  <a:solidFill>
                    <a:schemeClr val="bg1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</a:endParaRPr>
              </a:p>
            </p:txBody>
          </p:sp>
        </p:grp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9F85E965-23FF-BD2F-E049-195BABE8ADE8}"/>
                </a:ext>
              </a:extLst>
            </p:cNvPr>
            <p:cNvCxnSpPr/>
            <p:nvPr/>
          </p:nvCxnSpPr>
          <p:spPr>
            <a:xfrm>
              <a:off x="2184512" y="6896100"/>
              <a:ext cx="24461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E2F7DEA-80EE-1EFC-17F9-567FE7ED334D}"/>
              </a:ext>
            </a:extLst>
          </p:cNvPr>
          <p:cNvGrpSpPr/>
          <p:nvPr/>
        </p:nvGrpSpPr>
        <p:grpSpPr>
          <a:xfrm>
            <a:off x="4823707" y="1827274"/>
            <a:ext cx="8263403" cy="2057401"/>
            <a:chOff x="1981200" y="6210301"/>
            <a:chExt cx="3124200" cy="2057401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F2C2A6F2-F006-A937-3234-0826F9A95AB3}"/>
                </a:ext>
              </a:extLst>
            </p:cNvPr>
            <p:cNvGrpSpPr/>
            <p:nvPr/>
          </p:nvGrpSpPr>
          <p:grpSpPr>
            <a:xfrm>
              <a:off x="1981200" y="6210301"/>
              <a:ext cx="3124200" cy="2057401"/>
              <a:chOff x="720968" y="2319610"/>
              <a:chExt cx="3124200" cy="2057401"/>
            </a:xfrm>
          </p:grpSpPr>
          <p:grpSp>
            <p:nvGrpSpPr>
              <p:cNvPr id="71" name="Group 6">
                <a:extLst>
                  <a:ext uri="{FF2B5EF4-FFF2-40B4-BE49-F238E27FC236}">
                    <a16:creationId xmlns:a16="http://schemas.microsoft.com/office/drawing/2014/main" id="{BAD5B4B2-9134-ACE6-DC46-B7A57274DA83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720968" y="2319610"/>
                <a:ext cx="3124200" cy="2057401"/>
                <a:chOff x="0" y="1"/>
                <a:chExt cx="6452734" cy="2743200"/>
              </a:xfrm>
            </p:grpSpPr>
            <p:sp>
              <p:nvSpPr>
                <p:cNvPr id="73" name="Freeform 7">
                  <a:extLst>
                    <a:ext uri="{FF2B5EF4-FFF2-40B4-BE49-F238E27FC236}">
                      <a16:creationId xmlns:a16="http://schemas.microsoft.com/office/drawing/2014/main" id="{FB1F7293-3BF8-24F1-08F4-5EC0248B00D2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1"/>
                  <a:ext cx="6452734" cy="274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4225" h="2779014">
                      <a:moveTo>
                        <a:pt x="0" y="293370"/>
                      </a:moveTo>
                      <a:cubicBezTo>
                        <a:pt x="0" y="131318"/>
                        <a:pt x="131318" y="0"/>
                        <a:pt x="293370" y="0"/>
                      </a:cubicBezTo>
                      <a:lnTo>
                        <a:pt x="10650855" y="0"/>
                      </a:lnTo>
                      <a:cubicBezTo>
                        <a:pt x="10812907" y="0"/>
                        <a:pt x="10944225" y="131318"/>
                        <a:pt x="10944225" y="293370"/>
                      </a:cubicBezTo>
                      <a:lnTo>
                        <a:pt x="10944225" y="2485644"/>
                      </a:lnTo>
                      <a:cubicBezTo>
                        <a:pt x="10944225" y="2647696"/>
                        <a:pt x="10812907" y="2779014"/>
                        <a:pt x="10650855" y="2779014"/>
                      </a:cubicBezTo>
                      <a:lnTo>
                        <a:pt x="293370" y="2779014"/>
                      </a:lnTo>
                      <a:cubicBezTo>
                        <a:pt x="131318" y="2779014"/>
                        <a:pt x="0" y="2647696"/>
                        <a:pt x="0" y="2485644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</p:spPr>
            </p:sp>
          </p:grpSp>
          <p:sp>
            <p:nvSpPr>
              <p:cNvPr id="72" name="TextBox 16">
                <a:extLst>
                  <a:ext uri="{FF2B5EF4-FFF2-40B4-BE49-F238E27FC236}">
                    <a16:creationId xmlns:a16="http://schemas.microsoft.com/office/drawing/2014/main" id="{B13BBEE4-797B-1E55-D67B-1079D2645E20}"/>
                  </a:ext>
                </a:extLst>
              </p:cNvPr>
              <p:cNvSpPr txBox="1"/>
              <p:nvPr/>
            </p:nvSpPr>
            <p:spPr>
              <a:xfrm>
                <a:off x="797836" y="2548210"/>
                <a:ext cx="2960904" cy="13542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bg1"/>
                    </a:solidFill>
                    <a:latin typeface="MiSans Demibold" panose="00000700000000000000" pitchFamily="2" charset="-122"/>
                    <a:ea typeface="MiSans Demibold" panose="00000700000000000000" pitchFamily="2" charset="-122"/>
                  </a:rPr>
                  <a:t>Content-based Filtering </a:t>
                </a:r>
              </a:p>
              <a:p>
                <a:pPr algn="ctr"/>
                <a:r>
                  <a:rPr lang="zh-CN" altLang="en-US" sz="4400" dirty="0">
                    <a:solidFill>
                      <a:schemeClr val="bg1"/>
                    </a:solidFill>
                    <a:latin typeface="MiSans Demibold" panose="00000700000000000000" pitchFamily="2" charset="-122"/>
                    <a:ea typeface="MiSans Demibold" panose="00000700000000000000" pitchFamily="2" charset="-122"/>
                  </a:rPr>
                  <a:t>基于内容的推荐系统</a:t>
                </a:r>
                <a:endParaRPr lang="en-US" sz="4400" dirty="0">
                  <a:solidFill>
                    <a:schemeClr val="bg1"/>
                  </a:solidFill>
                  <a:latin typeface="MiSans Demibold" panose="00000700000000000000" pitchFamily="2" charset="-122"/>
                  <a:ea typeface="MiSans Demibold" panose="00000700000000000000" pitchFamily="2" charset="-122"/>
                </a:endParaRPr>
              </a:p>
            </p:txBody>
          </p:sp>
        </p:grp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1CC9104-2E4D-60F0-23FE-083266F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2109218" y="8027001"/>
              <a:ext cx="28809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F61DD7B3-7D1D-CB6B-83DB-087B8F72499F}"/>
              </a:ext>
            </a:extLst>
          </p:cNvPr>
          <p:cNvCxnSpPr>
            <a:cxnSpLocks/>
          </p:cNvCxnSpPr>
          <p:nvPr/>
        </p:nvCxnSpPr>
        <p:spPr>
          <a:xfrm flipH="1">
            <a:off x="8942765" y="3879078"/>
            <a:ext cx="29546" cy="895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5C7540AE-BE99-53AA-D036-59E502FFEEC6}"/>
              </a:ext>
            </a:extLst>
          </p:cNvPr>
          <p:cNvCxnSpPr>
            <a:cxnSpLocks/>
          </p:cNvCxnSpPr>
          <p:nvPr/>
        </p:nvCxnSpPr>
        <p:spPr>
          <a:xfrm>
            <a:off x="8998006" y="3884675"/>
            <a:ext cx="3541190" cy="869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1C114353-C51D-69C1-A117-F83EBEFCAF23}"/>
              </a:ext>
            </a:extLst>
          </p:cNvPr>
          <p:cNvCxnSpPr>
            <a:cxnSpLocks/>
          </p:cNvCxnSpPr>
          <p:nvPr/>
        </p:nvCxnSpPr>
        <p:spPr>
          <a:xfrm>
            <a:off x="8998006" y="3879078"/>
            <a:ext cx="7108075" cy="857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45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16668151" y="3351746"/>
            <a:ext cx="569742" cy="569742"/>
            <a:chOff x="0" y="0"/>
            <a:chExt cx="759656" cy="7596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1"/>
            </p:custDataLst>
          </p:nvPr>
        </p:nvSpPr>
        <p:spPr>
          <a:xfrm>
            <a:off x="6134920" y="474601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知识图谱构建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C4462D2E-C22F-6B6E-A97B-E6D28D7F807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20968" y="2319609"/>
            <a:ext cx="8208170" cy="2084273"/>
            <a:chOff x="0" y="0"/>
            <a:chExt cx="10944226" cy="2779030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A831158C-F343-6517-7B81-561B1D83F4B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0944225" cy="2779014"/>
            </a:xfrm>
            <a:custGeom>
              <a:avLst/>
              <a:gdLst/>
              <a:ahLst/>
              <a:cxnLst/>
              <a:rect l="l" t="t" r="r" b="b"/>
              <a:pathLst>
                <a:path w="10944225" h="2779014">
                  <a:moveTo>
                    <a:pt x="0" y="293370"/>
                  </a:moveTo>
                  <a:cubicBezTo>
                    <a:pt x="0" y="131318"/>
                    <a:pt x="131318" y="0"/>
                    <a:pt x="293370" y="0"/>
                  </a:cubicBezTo>
                  <a:lnTo>
                    <a:pt x="10650855" y="0"/>
                  </a:lnTo>
                  <a:cubicBezTo>
                    <a:pt x="10812907" y="0"/>
                    <a:pt x="10944225" y="131318"/>
                    <a:pt x="10944225" y="293370"/>
                  </a:cubicBezTo>
                  <a:lnTo>
                    <a:pt x="10944225" y="2485644"/>
                  </a:lnTo>
                  <a:cubicBezTo>
                    <a:pt x="10944225" y="2647696"/>
                    <a:pt x="10812907" y="2779014"/>
                    <a:pt x="10650855" y="2779014"/>
                  </a:cubicBezTo>
                  <a:lnTo>
                    <a:pt x="293370" y="2779014"/>
                  </a:lnTo>
                  <a:cubicBezTo>
                    <a:pt x="131318" y="2779014"/>
                    <a:pt x="0" y="2647696"/>
                    <a:pt x="0" y="24856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3D28AF3C-B863-B228-B60D-CF15373E786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079784" y="2725519"/>
            <a:ext cx="1210227" cy="109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6600">
                <a:solidFill>
                  <a:srgbClr val="356AFF"/>
                </a:solidFill>
                <a:latin typeface="Montserrat Heavy" panose="00000A00000000000000"/>
              </a:rPr>
              <a:t>01</a:t>
            </a: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36373530-0C67-4982-AFDA-D064AD1DBE8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325524" y="2357922"/>
            <a:ext cx="8208170" cy="2084272"/>
            <a:chOff x="0" y="0"/>
            <a:chExt cx="10944226" cy="27790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B5C7ECA-CD85-D15E-DC2E-165AD6E60F3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0944225" cy="2779014"/>
            </a:xfrm>
            <a:custGeom>
              <a:avLst/>
              <a:gdLst/>
              <a:ahLst/>
              <a:cxnLst/>
              <a:rect l="l" t="t" r="r" b="b"/>
              <a:pathLst>
                <a:path w="10944225" h="2779014">
                  <a:moveTo>
                    <a:pt x="0" y="293370"/>
                  </a:moveTo>
                  <a:cubicBezTo>
                    <a:pt x="0" y="131318"/>
                    <a:pt x="131318" y="0"/>
                    <a:pt x="293370" y="0"/>
                  </a:cubicBezTo>
                  <a:lnTo>
                    <a:pt x="10650855" y="0"/>
                  </a:lnTo>
                  <a:cubicBezTo>
                    <a:pt x="10812907" y="0"/>
                    <a:pt x="10944225" y="131318"/>
                    <a:pt x="10944225" y="293370"/>
                  </a:cubicBezTo>
                  <a:lnTo>
                    <a:pt x="10944225" y="2485644"/>
                  </a:lnTo>
                  <a:cubicBezTo>
                    <a:pt x="10944225" y="2647696"/>
                    <a:pt x="10812907" y="2779014"/>
                    <a:pt x="10650855" y="2779014"/>
                  </a:cubicBezTo>
                  <a:lnTo>
                    <a:pt x="293370" y="2779014"/>
                  </a:lnTo>
                  <a:cubicBezTo>
                    <a:pt x="131318" y="2779014"/>
                    <a:pt x="0" y="2647696"/>
                    <a:pt x="0" y="2485644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8F21EC-1CDF-871E-61B2-474D49FBDE3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031932" y="2818072"/>
            <a:ext cx="4140942" cy="47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构建三元组</a:t>
            </a:r>
            <a:endParaRPr lang="en-US" sz="3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443DF1FA-3998-5003-B476-082DAA76F3C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031932" y="3501559"/>
            <a:ext cx="526005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应用抽取逻辑，</a:t>
            </a:r>
            <a:endParaRPr lang="en-US" altLang="zh-CN" sz="1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构建逻辑三元组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8B2B1586-CA0D-F47D-06F8-B1A196DB887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684339" y="2763832"/>
            <a:ext cx="1210227" cy="109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6600">
                <a:solidFill>
                  <a:srgbClr val="FFFFFF"/>
                </a:solidFill>
                <a:latin typeface="Montserrat Heavy" panose="00000A00000000000000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1916" y="2713424"/>
            <a:ext cx="3363136" cy="47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聚类分类</a:t>
            </a:r>
            <a:endParaRPr lang="en-US" sz="3000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27376" y="3400058"/>
            <a:ext cx="7836732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18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对受教育程度、技能掌握情况等特征进行评级，</a:t>
            </a:r>
            <a:endParaRPr lang="en-US" altLang="zh-CN" sz="1800" dirty="0">
              <a:solidFill>
                <a:srgbClr val="808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zh-CN" altLang="en-US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然后与职位在一起进行聚类处理</a:t>
            </a:r>
            <a:endParaRPr lang="en-US" sz="1800" dirty="0">
              <a:solidFill>
                <a:srgbClr val="8080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91CC5FB1-565B-FB00-B259-4550CBA895B2}"/>
              </a:ext>
            </a:extLst>
          </p:cNvPr>
          <p:cNvSpPr/>
          <p:nvPr/>
        </p:nvSpPr>
        <p:spPr>
          <a:xfrm rot="19404861">
            <a:off x="6019800" y="4533900"/>
            <a:ext cx="381000" cy="950419"/>
          </a:xfrm>
          <a:prstGeom prst="downArrow">
            <a:avLst/>
          </a:prstGeom>
          <a:solidFill>
            <a:srgbClr val="356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EC74DF20-2D61-9F14-9A40-185918A22D90}"/>
              </a:ext>
            </a:extLst>
          </p:cNvPr>
          <p:cNvSpPr/>
          <p:nvPr/>
        </p:nvSpPr>
        <p:spPr>
          <a:xfrm rot="2569341">
            <a:off x="12235639" y="4560941"/>
            <a:ext cx="381000" cy="950419"/>
          </a:xfrm>
          <a:prstGeom prst="downArrow">
            <a:avLst/>
          </a:prstGeom>
          <a:solidFill>
            <a:srgbClr val="356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707DE82-0E34-6972-5C78-6167BD3728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5979" y="5468791"/>
            <a:ext cx="10526316" cy="4596607"/>
          </a:xfrm>
          <a:prstGeom prst="rect">
            <a:avLst/>
          </a:prstGeom>
        </p:spPr>
      </p:pic>
      <p:sp>
        <p:nvSpPr>
          <p:cNvPr id="3" name="TextBox 26">
            <a:extLst>
              <a:ext uri="{FF2B5EF4-FFF2-40B4-BE49-F238E27FC236}">
                <a16:creationId xmlns:a16="http://schemas.microsoft.com/office/drawing/2014/main" id="{2F7F8F71-B7C2-726A-B243-E85A743C2705}"/>
              </a:ext>
            </a:extLst>
          </p:cNvPr>
          <p:cNvSpPr txBox="1"/>
          <p:nvPr/>
        </p:nvSpPr>
        <p:spPr>
          <a:xfrm>
            <a:off x="1433047" y="1438653"/>
            <a:ext cx="15316200" cy="482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功能实现的核心之一是构建包含职位、技能要求等的知识图谱，为实现推荐提供逻辑支持。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5564982"/>
            <a:ext cx="5696790" cy="4731543"/>
          </a:xfrm>
          <a:custGeom>
            <a:avLst/>
            <a:gdLst/>
            <a:ahLst/>
            <a:cxnLst/>
            <a:rect l="l" t="t" r="r" b="b"/>
            <a:pathLst>
              <a:path w="5696790" h="4731543">
                <a:moveTo>
                  <a:pt x="0" y="0"/>
                </a:moveTo>
                <a:lnTo>
                  <a:pt x="5696790" y="0"/>
                </a:lnTo>
                <a:lnTo>
                  <a:pt x="5696790" y="4731543"/>
                </a:lnTo>
                <a:lnTo>
                  <a:pt x="0" y="473154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66220" y="0"/>
            <a:ext cx="10521780" cy="10287000"/>
          </a:xfrm>
          <a:custGeom>
            <a:avLst/>
            <a:gdLst/>
            <a:ahLst/>
            <a:cxnLst/>
            <a:rect l="l" t="t" r="r" b="b"/>
            <a:pathLst>
              <a:path w="10521780" h="10287000">
                <a:moveTo>
                  <a:pt x="0" y="0"/>
                </a:moveTo>
                <a:lnTo>
                  <a:pt x="10521780" y="0"/>
                </a:lnTo>
                <a:lnTo>
                  <a:pt x="105217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022388" y="5574507"/>
            <a:ext cx="1907086" cy="1907086"/>
            <a:chOff x="0" y="0"/>
            <a:chExt cx="2542782" cy="254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42794" cy="2542794"/>
            </a:xfrm>
            <a:custGeom>
              <a:avLst/>
              <a:gdLst/>
              <a:ahLst/>
              <a:cxnLst/>
              <a:rect l="l" t="t" r="r" b="b"/>
              <a:pathLst>
                <a:path w="2542794" h="2542794">
                  <a:moveTo>
                    <a:pt x="0" y="1271397"/>
                  </a:moveTo>
                  <a:cubicBezTo>
                    <a:pt x="0" y="569214"/>
                    <a:pt x="569214" y="0"/>
                    <a:pt x="1271397" y="0"/>
                  </a:cubicBezTo>
                  <a:cubicBezTo>
                    <a:pt x="1973580" y="0"/>
                    <a:pt x="2542794" y="569214"/>
                    <a:pt x="2542794" y="1271397"/>
                  </a:cubicBezTo>
                  <a:cubicBezTo>
                    <a:pt x="2542794" y="1973580"/>
                    <a:pt x="1973580" y="2542794"/>
                    <a:pt x="1271397" y="2542794"/>
                  </a:cubicBezTo>
                  <a:cubicBezTo>
                    <a:pt x="569214" y="2542794"/>
                    <a:pt x="0" y="1973580"/>
                    <a:pt x="0" y="1271397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7F25036-4444-A556-DB98-0746B6484BBA}"/>
              </a:ext>
            </a:extLst>
          </p:cNvPr>
          <p:cNvGrpSpPr/>
          <p:nvPr/>
        </p:nvGrpSpPr>
        <p:grpSpPr>
          <a:xfrm>
            <a:off x="6598506" y="5448298"/>
            <a:ext cx="4925384" cy="3611621"/>
            <a:chOff x="6598506" y="5448298"/>
            <a:chExt cx="4925384" cy="3611621"/>
          </a:xfrm>
        </p:grpSpPr>
        <p:grpSp>
          <p:nvGrpSpPr>
            <p:cNvPr id="12" name="Group 12"/>
            <p:cNvGrpSpPr/>
            <p:nvPr>
              <p:custDataLst>
                <p:tags r:id="rId19"/>
              </p:custDataLst>
            </p:nvPr>
          </p:nvGrpSpPr>
          <p:grpSpPr>
            <a:xfrm>
              <a:off x="6598506" y="5448298"/>
              <a:ext cx="4925384" cy="3611621"/>
              <a:chOff x="0" y="0"/>
              <a:chExt cx="6567178" cy="4815494"/>
            </a:xfrm>
          </p:grpSpPr>
          <p:sp>
            <p:nvSpPr>
              <p:cNvPr id="13" name="Freeform 13"/>
              <p:cNvSpPr/>
              <p:nvPr>
                <p:custDataLst>
                  <p:tags r:id="rId24"/>
                </p:custDataLst>
              </p:nvPr>
            </p:nvSpPr>
            <p:spPr>
              <a:xfrm>
                <a:off x="0" y="0"/>
                <a:ext cx="6567170" cy="4815459"/>
              </a:xfrm>
              <a:custGeom>
                <a:avLst/>
                <a:gdLst/>
                <a:ahLst/>
                <a:cxnLst/>
                <a:rect l="l" t="t" r="r" b="b"/>
                <a:pathLst>
                  <a:path w="6567170" h="4815459">
                    <a:moveTo>
                      <a:pt x="0" y="193548"/>
                    </a:moveTo>
                    <a:cubicBezTo>
                      <a:pt x="0" y="86614"/>
                      <a:pt x="86614" y="0"/>
                      <a:pt x="193548" y="0"/>
                    </a:cubicBezTo>
                    <a:lnTo>
                      <a:pt x="6373622" y="0"/>
                    </a:lnTo>
                    <a:cubicBezTo>
                      <a:pt x="6480556" y="0"/>
                      <a:pt x="6567170" y="86614"/>
                      <a:pt x="6567170" y="193548"/>
                    </a:cubicBezTo>
                    <a:lnTo>
                      <a:pt x="6567170" y="4621911"/>
                    </a:lnTo>
                    <a:cubicBezTo>
                      <a:pt x="6567170" y="4728845"/>
                      <a:pt x="6480556" y="4815459"/>
                      <a:pt x="6373622" y="4815459"/>
                    </a:cubicBezTo>
                    <a:lnTo>
                      <a:pt x="193548" y="4815459"/>
                    </a:lnTo>
                    <a:cubicBezTo>
                      <a:pt x="86614" y="4815459"/>
                      <a:pt x="0" y="4728845"/>
                      <a:pt x="0" y="462191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>
              <p:custDataLst>
                <p:tags r:id="rId20"/>
              </p:custDataLst>
            </p:nvPr>
          </p:nvSpPr>
          <p:spPr>
            <a:xfrm>
              <a:off x="7057202" y="7844162"/>
              <a:ext cx="4089858" cy="1042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0"/>
                </a:lnSpc>
              </a:pPr>
              <a:r>
                <a:rPr lang="zh-CN" altLang="en-US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对给出的职位数据清洗</a:t>
              </a:r>
              <a:endParaRPr lang="en-US" altLang="zh-CN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并按照推荐逻辑构建知识图谱数据库</a:t>
              </a:r>
              <a:endParaRPr lang="en-US" altLang="zh-CN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基于知识图谱构建内容推荐算法</a:t>
              </a:r>
              <a:endParaRPr lang="en-US" altLang="zh-CN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TextBox 15"/>
            <p:cNvSpPr txBox="1"/>
            <p:nvPr>
              <p:custDataLst>
                <p:tags r:id="rId21"/>
              </p:custDataLst>
            </p:nvPr>
          </p:nvSpPr>
          <p:spPr>
            <a:xfrm>
              <a:off x="7039154" y="6888169"/>
              <a:ext cx="3708068" cy="5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  <a:buClrTx/>
                <a:buSzTx/>
                <a:buFontTx/>
              </a:pPr>
              <a:r>
                <a:rPr lang="zh-CN" altLang="en-US" sz="3600" b="1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推荐功能构建</a:t>
              </a:r>
              <a:endParaRPr lang="en-US" sz="36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AutoShape 17"/>
            <p:cNvSpPr/>
            <p:nvPr>
              <p:custDataLst>
                <p:tags r:id="rId22"/>
              </p:custDataLst>
            </p:nvPr>
          </p:nvSpPr>
          <p:spPr>
            <a:xfrm>
              <a:off x="7122792" y="7662262"/>
              <a:ext cx="602475" cy="0"/>
            </a:xfrm>
            <a:prstGeom prst="line">
              <a:avLst/>
            </a:prstGeom>
            <a:ln w="19050" cap="rnd">
              <a:solidFill>
                <a:srgbClr val="356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TextBox 18"/>
            <p:cNvSpPr txBox="1"/>
            <p:nvPr>
              <p:custDataLst>
                <p:tags r:id="rId23"/>
              </p:custDataLst>
            </p:nvPr>
          </p:nvSpPr>
          <p:spPr>
            <a:xfrm>
              <a:off x="10575325" y="5770206"/>
              <a:ext cx="541356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356AFF"/>
                  </a:solidFill>
                  <a:latin typeface="Montserrat Ultra-Bold" panose="00000900000000000000"/>
                </a:rPr>
                <a:t>03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A1B4148-B5B3-8A0E-F674-A518A5A68DC0}"/>
              </a:ext>
            </a:extLst>
          </p:cNvPr>
          <p:cNvGrpSpPr/>
          <p:nvPr/>
        </p:nvGrpSpPr>
        <p:grpSpPr>
          <a:xfrm>
            <a:off x="12034377" y="6033018"/>
            <a:ext cx="4925383" cy="3611620"/>
            <a:chOff x="12034377" y="6033018"/>
            <a:chExt cx="4925383" cy="3611620"/>
          </a:xfrm>
        </p:grpSpPr>
        <p:grpSp>
          <p:nvGrpSpPr>
            <p:cNvPr id="19" name="Group 19"/>
            <p:cNvGrpSpPr/>
            <p:nvPr>
              <p:custDataLst>
                <p:tags r:id="rId13"/>
              </p:custDataLst>
            </p:nvPr>
          </p:nvGrpSpPr>
          <p:grpSpPr>
            <a:xfrm>
              <a:off x="12034377" y="6033018"/>
              <a:ext cx="4925383" cy="3611620"/>
              <a:chOff x="0" y="0"/>
              <a:chExt cx="6567178" cy="4815494"/>
            </a:xfrm>
          </p:grpSpPr>
          <p:sp>
            <p:nvSpPr>
              <p:cNvPr id="20" name="Freeform 20"/>
              <p:cNvSpPr/>
              <p:nvPr>
                <p:custDataLst>
                  <p:tags r:id="rId18"/>
                </p:custDataLst>
              </p:nvPr>
            </p:nvSpPr>
            <p:spPr>
              <a:xfrm>
                <a:off x="0" y="0"/>
                <a:ext cx="6567170" cy="4815459"/>
              </a:xfrm>
              <a:custGeom>
                <a:avLst/>
                <a:gdLst/>
                <a:ahLst/>
                <a:cxnLst/>
                <a:rect l="l" t="t" r="r" b="b"/>
                <a:pathLst>
                  <a:path w="6567170" h="4815459">
                    <a:moveTo>
                      <a:pt x="0" y="193548"/>
                    </a:moveTo>
                    <a:cubicBezTo>
                      <a:pt x="0" y="86614"/>
                      <a:pt x="86614" y="0"/>
                      <a:pt x="193548" y="0"/>
                    </a:cubicBezTo>
                    <a:lnTo>
                      <a:pt x="6373622" y="0"/>
                    </a:lnTo>
                    <a:cubicBezTo>
                      <a:pt x="6480556" y="0"/>
                      <a:pt x="6567170" y="86614"/>
                      <a:pt x="6567170" y="193548"/>
                    </a:cubicBezTo>
                    <a:lnTo>
                      <a:pt x="6567170" y="4621911"/>
                    </a:lnTo>
                    <a:cubicBezTo>
                      <a:pt x="6567170" y="4728845"/>
                      <a:pt x="6480556" y="4815459"/>
                      <a:pt x="6373622" y="4815459"/>
                    </a:cubicBezTo>
                    <a:lnTo>
                      <a:pt x="193548" y="4815459"/>
                    </a:lnTo>
                    <a:cubicBezTo>
                      <a:pt x="86614" y="4815459"/>
                      <a:pt x="0" y="4728845"/>
                      <a:pt x="0" y="462191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>
              <p:custDataLst>
                <p:tags r:id="rId14"/>
              </p:custDataLst>
            </p:nvPr>
          </p:nvSpPr>
          <p:spPr>
            <a:xfrm>
              <a:off x="12493072" y="8428881"/>
              <a:ext cx="4089858" cy="1042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0"/>
                </a:lnSpc>
              </a:pPr>
              <a:r>
                <a:rPr lang="zh-CN" altLang="en-US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搭建出推荐系统实例</a:t>
              </a:r>
              <a:endParaRPr lang="en-US" altLang="zh-CN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可以上传简历文件并给出推荐的职位</a:t>
              </a:r>
              <a:endParaRPr lang="en-US" altLang="zh-CN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>
                <a:lnSpc>
                  <a:spcPts val="2810"/>
                </a:lnSpc>
              </a:pPr>
              <a:r>
                <a:rPr lang="zh-CN" altLang="en-US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并实现附加功能</a:t>
              </a:r>
              <a:r>
                <a:rPr lang="en-US" altLang="zh-CN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zh-CN" altLang="en-US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筛选 能力评估 可视化</a:t>
              </a:r>
              <a:r>
                <a:rPr lang="en-US" altLang="zh-CN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endParaRPr lang="en-US" altLang="zh-CN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TextBox 22"/>
            <p:cNvSpPr txBox="1"/>
            <p:nvPr>
              <p:custDataLst>
                <p:tags r:id="rId15"/>
              </p:custDataLst>
            </p:nvPr>
          </p:nvSpPr>
          <p:spPr>
            <a:xfrm>
              <a:off x="12475025" y="7472889"/>
              <a:ext cx="3708067" cy="5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  <a:buClrTx/>
                <a:buSzTx/>
                <a:buFontTx/>
              </a:pPr>
              <a:r>
                <a:rPr lang="zh-CN" altLang="en-US" sz="3600" b="1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系统实现</a:t>
              </a:r>
              <a:endParaRPr lang="en-US" sz="36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AutoShape 24"/>
            <p:cNvSpPr/>
            <p:nvPr>
              <p:custDataLst>
                <p:tags r:id="rId16"/>
              </p:custDataLst>
            </p:nvPr>
          </p:nvSpPr>
          <p:spPr>
            <a:xfrm>
              <a:off x="12558663" y="8246982"/>
              <a:ext cx="556810" cy="0"/>
            </a:xfrm>
            <a:prstGeom prst="line">
              <a:avLst/>
            </a:prstGeom>
            <a:ln w="19050" cap="rnd">
              <a:solidFill>
                <a:srgbClr val="356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25"/>
            <p:cNvSpPr txBox="1"/>
            <p:nvPr>
              <p:custDataLst>
                <p:tags r:id="rId17"/>
              </p:custDataLst>
            </p:nvPr>
          </p:nvSpPr>
          <p:spPr>
            <a:xfrm>
              <a:off x="15994364" y="6354925"/>
              <a:ext cx="575022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356AFF"/>
                  </a:solidFill>
                  <a:latin typeface="Montserrat Ultra-Bold" panose="00000900000000000000"/>
                </a:rPr>
                <a:t>04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44E1BDB-D1FB-9E24-43C4-AE2BE4B31777}"/>
              </a:ext>
            </a:extLst>
          </p:cNvPr>
          <p:cNvGrpSpPr/>
          <p:nvPr/>
        </p:nvGrpSpPr>
        <p:grpSpPr>
          <a:xfrm>
            <a:off x="12050548" y="1943100"/>
            <a:ext cx="4925383" cy="3611620"/>
            <a:chOff x="12050548" y="1947800"/>
            <a:chExt cx="4925383" cy="3611620"/>
          </a:xfrm>
        </p:grpSpPr>
        <p:grpSp>
          <p:nvGrpSpPr>
            <p:cNvPr id="6" name="Group 6"/>
            <p:cNvGrpSpPr/>
            <p:nvPr>
              <p:custDataLst>
                <p:tags r:id="rId7"/>
              </p:custDataLst>
            </p:nvPr>
          </p:nvGrpSpPr>
          <p:grpSpPr>
            <a:xfrm>
              <a:off x="12050548" y="1947800"/>
              <a:ext cx="4925383" cy="3611620"/>
              <a:chOff x="0" y="0"/>
              <a:chExt cx="6567178" cy="4815494"/>
            </a:xfrm>
          </p:grpSpPr>
          <p:sp>
            <p:nvSpPr>
              <p:cNvPr id="7" name="Freeform 7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6567170" cy="4815459"/>
              </a:xfrm>
              <a:custGeom>
                <a:avLst/>
                <a:gdLst/>
                <a:ahLst/>
                <a:cxnLst/>
                <a:rect l="l" t="t" r="r" b="b"/>
                <a:pathLst>
                  <a:path w="6567170" h="4815459">
                    <a:moveTo>
                      <a:pt x="0" y="193548"/>
                    </a:moveTo>
                    <a:cubicBezTo>
                      <a:pt x="0" y="86614"/>
                      <a:pt x="86614" y="0"/>
                      <a:pt x="193548" y="0"/>
                    </a:cubicBezTo>
                    <a:lnTo>
                      <a:pt x="6373622" y="0"/>
                    </a:lnTo>
                    <a:cubicBezTo>
                      <a:pt x="6480556" y="0"/>
                      <a:pt x="6567170" y="86614"/>
                      <a:pt x="6567170" y="193548"/>
                    </a:cubicBezTo>
                    <a:lnTo>
                      <a:pt x="6567170" y="4621911"/>
                    </a:lnTo>
                    <a:cubicBezTo>
                      <a:pt x="6567170" y="4728845"/>
                      <a:pt x="6480556" y="4815459"/>
                      <a:pt x="6373622" y="4815459"/>
                    </a:cubicBezTo>
                    <a:lnTo>
                      <a:pt x="193548" y="4815459"/>
                    </a:lnTo>
                    <a:cubicBezTo>
                      <a:pt x="86614" y="4815459"/>
                      <a:pt x="0" y="4728845"/>
                      <a:pt x="0" y="462191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>
              <p:custDataLst>
                <p:tags r:id="rId8"/>
              </p:custDataLst>
            </p:nvPr>
          </p:nvSpPr>
          <p:spPr>
            <a:xfrm>
              <a:off x="12491196" y="3387670"/>
              <a:ext cx="3708067" cy="5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  <a:buClrTx/>
                <a:buSzTx/>
                <a:buFontTx/>
              </a:pPr>
              <a:r>
                <a:rPr lang="zh-CN" altLang="en-US" sz="3600" b="1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技术栈实现</a:t>
              </a:r>
              <a:endParaRPr lang="en-US" sz="36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AutoShape 10"/>
            <p:cNvSpPr/>
            <p:nvPr>
              <p:custDataLst>
                <p:tags r:id="rId9"/>
              </p:custDataLst>
            </p:nvPr>
          </p:nvSpPr>
          <p:spPr>
            <a:xfrm flipV="1">
              <a:off x="12574835" y="4161763"/>
              <a:ext cx="600091" cy="0"/>
            </a:xfrm>
            <a:prstGeom prst="line">
              <a:avLst/>
            </a:prstGeom>
            <a:ln w="19050" cap="rnd">
              <a:solidFill>
                <a:srgbClr val="356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>
              <p:custDataLst>
                <p:tags r:id="rId10"/>
              </p:custDataLst>
            </p:nvPr>
          </p:nvSpPr>
          <p:spPr>
            <a:xfrm>
              <a:off x="16028570" y="2269707"/>
              <a:ext cx="538953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356AFF"/>
                  </a:solidFill>
                  <a:latin typeface="Montserrat Ultra-Bold" panose="00000900000000000000"/>
                </a:rPr>
                <a:t>02</a:t>
              </a:r>
            </a:p>
          </p:txBody>
        </p:sp>
        <p:sp>
          <p:nvSpPr>
            <p:cNvPr id="26" name="TextBox 26"/>
            <p:cNvSpPr txBox="1"/>
            <p:nvPr>
              <p:custDataLst>
                <p:tags r:id="rId11"/>
              </p:custDataLst>
            </p:nvPr>
          </p:nvSpPr>
          <p:spPr>
            <a:xfrm>
              <a:off x="12509244" y="4343663"/>
              <a:ext cx="4089858" cy="1042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0"/>
                </a:lnSpc>
              </a:pPr>
              <a:r>
                <a:rPr lang="zh-CN" altLang="en-US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尝试多种方法训练模型</a:t>
              </a:r>
              <a:endParaRPr lang="en-US" altLang="zh-CN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实现提取多种格式的简历中的信息</a:t>
              </a:r>
              <a:endParaRPr lang="en-US" altLang="zh-CN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>
                <a:lnSpc>
                  <a:spcPts val="2810"/>
                </a:lnSpc>
              </a:pPr>
              <a:r>
                <a:rPr lang="zh-CN" altLang="en-US" sz="180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优化模型提取拟合效果</a:t>
              </a:r>
              <a:endParaRPr lang="en-US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C2E460B-A636-245C-6E91-EB167CC2AAA5}"/>
              </a:ext>
            </a:extLst>
          </p:cNvPr>
          <p:cNvGrpSpPr/>
          <p:nvPr/>
        </p:nvGrpSpPr>
        <p:grpSpPr>
          <a:xfrm>
            <a:off x="6598506" y="1425763"/>
            <a:ext cx="4925384" cy="3611620"/>
            <a:chOff x="6598506" y="1425763"/>
            <a:chExt cx="4925384" cy="3611620"/>
          </a:xfrm>
        </p:grpSpPr>
        <p:grpSp>
          <p:nvGrpSpPr>
            <p:cNvPr id="27" name="Group 27"/>
            <p:cNvGrpSpPr/>
            <p:nvPr>
              <p:custDataLst>
                <p:tags r:id="rId1"/>
              </p:custDataLst>
            </p:nvPr>
          </p:nvGrpSpPr>
          <p:grpSpPr>
            <a:xfrm>
              <a:off x="6598506" y="1425763"/>
              <a:ext cx="4925384" cy="3611620"/>
              <a:chOff x="0" y="0"/>
              <a:chExt cx="6567178" cy="4815494"/>
            </a:xfrm>
          </p:grpSpPr>
          <p:sp>
            <p:nvSpPr>
              <p:cNvPr id="28" name="Freeform 28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6567170" cy="4815459"/>
              </a:xfrm>
              <a:custGeom>
                <a:avLst/>
                <a:gdLst/>
                <a:ahLst/>
                <a:cxnLst/>
                <a:rect l="l" t="t" r="r" b="b"/>
                <a:pathLst>
                  <a:path w="6567170" h="4815459">
                    <a:moveTo>
                      <a:pt x="0" y="193548"/>
                    </a:moveTo>
                    <a:cubicBezTo>
                      <a:pt x="0" y="86614"/>
                      <a:pt x="86614" y="0"/>
                      <a:pt x="193548" y="0"/>
                    </a:cubicBezTo>
                    <a:lnTo>
                      <a:pt x="6373622" y="0"/>
                    </a:lnTo>
                    <a:cubicBezTo>
                      <a:pt x="6480556" y="0"/>
                      <a:pt x="6567170" y="86614"/>
                      <a:pt x="6567170" y="193548"/>
                    </a:cubicBezTo>
                    <a:lnTo>
                      <a:pt x="6567170" y="4621911"/>
                    </a:lnTo>
                    <a:cubicBezTo>
                      <a:pt x="6567170" y="4728845"/>
                      <a:pt x="6480556" y="4815459"/>
                      <a:pt x="6373622" y="4815459"/>
                    </a:cubicBezTo>
                    <a:lnTo>
                      <a:pt x="193548" y="4815459"/>
                    </a:lnTo>
                    <a:cubicBezTo>
                      <a:pt x="86614" y="4815459"/>
                      <a:pt x="0" y="4728845"/>
                      <a:pt x="0" y="462191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9" name="TextBox 29"/>
            <p:cNvSpPr txBox="1"/>
            <p:nvPr>
              <p:custDataLst>
                <p:tags r:id="rId2"/>
              </p:custDataLst>
            </p:nvPr>
          </p:nvSpPr>
          <p:spPr>
            <a:xfrm>
              <a:off x="7073376" y="3807983"/>
              <a:ext cx="4089858" cy="68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</a:t>
              </a:r>
              <a:r>
                <a:rPr lang="zh-CN" altLang="en-US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</a:t>
              </a:r>
              <a:r>
                <a:rPr lang="zh-CN" altLang="en-US" sz="18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要求</a:t>
              </a:r>
              <a:endParaRPr lang="en-US" altLang="zh-CN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提取需要实现的目标</a:t>
              </a:r>
              <a:endParaRPr lang="en-US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Box 30"/>
            <p:cNvSpPr txBox="1"/>
            <p:nvPr>
              <p:custDataLst>
                <p:tags r:id="rId3"/>
              </p:custDataLst>
            </p:nvPr>
          </p:nvSpPr>
          <p:spPr>
            <a:xfrm>
              <a:off x="7055328" y="2851990"/>
              <a:ext cx="3708067" cy="5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  <a:buClrTx/>
                <a:buSzTx/>
                <a:buFontTx/>
              </a:pPr>
              <a:r>
                <a:rPr lang="zh-CN" altLang="en-US" sz="3600" b="1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需求分析</a:t>
              </a:r>
              <a:endParaRPr lang="en-US" sz="36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AutoShape 32"/>
            <p:cNvSpPr/>
            <p:nvPr>
              <p:custDataLst>
                <p:tags r:id="rId4"/>
              </p:custDataLst>
            </p:nvPr>
          </p:nvSpPr>
          <p:spPr>
            <a:xfrm>
              <a:off x="7138966" y="3626083"/>
              <a:ext cx="536932" cy="0"/>
            </a:xfrm>
            <a:prstGeom prst="line">
              <a:avLst/>
            </a:prstGeom>
            <a:ln w="19050" cap="rnd">
              <a:solidFill>
                <a:srgbClr val="356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TextBox 33"/>
            <p:cNvSpPr txBox="1"/>
            <p:nvPr>
              <p:custDataLst>
                <p:tags r:id="rId5"/>
              </p:custDataLst>
            </p:nvPr>
          </p:nvSpPr>
          <p:spPr>
            <a:xfrm>
              <a:off x="10626364" y="1734027"/>
              <a:ext cx="471627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356AFF"/>
                  </a:solidFill>
                  <a:latin typeface="Montserrat Ultra-Bold" panose="00000900000000000000"/>
                </a:rPr>
                <a:t>01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403510" y="1724502"/>
            <a:ext cx="4335604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93445" y="2931270"/>
            <a:ext cx="2094666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8497B0"/>
                </a:solidFill>
                <a:latin typeface="Montserrat Ultra-Bold" panose="00000900000000000000"/>
              </a:rPr>
              <a:t>CONTENTS</a:t>
            </a:r>
          </a:p>
        </p:txBody>
      </p:sp>
      <p:sp>
        <p:nvSpPr>
          <p:cNvPr id="38" name="AutoShape 38"/>
          <p:cNvSpPr/>
          <p:nvPr/>
        </p:nvSpPr>
        <p:spPr>
          <a:xfrm flipV="1">
            <a:off x="1584603" y="3567177"/>
            <a:ext cx="584804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4742740" y="6551644"/>
            <a:ext cx="392338" cy="392338"/>
            <a:chOff x="0" y="0"/>
            <a:chExt cx="523118" cy="52311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23240" cy="523240"/>
            </a:xfrm>
            <a:custGeom>
              <a:avLst/>
              <a:gdLst/>
              <a:ahLst/>
              <a:cxnLst/>
              <a:rect l="l" t="t" r="r" b="b"/>
              <a:pathLst>
                <a:path w="523240" h="523240">
                  <a:moveTo>
                    <a:pt x="0" y="261620"/>
                  </a:moveTo>
                  <a:cubicBezTo>
                    <a:pt x="0" y="117094"/>
                    <a:pt x="117094" y="0"/>
                    <a:pt x="261620" y="0"/>
                  </a:cubicBezTo>
                  <a:cubicBezTo>
                    <a:pt x="406146" y="0"/>
                    <a:pt x="523240" y="117094"/>
                    <a:pt x="523240" y="261620"/>
                  </a:cubicBezTo>
                  <a:cubicBezTo>
                    <a:pt x="523240" y="406146"/>
                    <a:pt x="406146" y="523240"/>
                    <a:pt x="261620" y="523240"/>
                  </a:cubicBezTo>
                  <a:cubicBezTo>
                    <a:pt x="117094" y="523240"/>
                    <a:pt x="0" y="406019"/>
                    <a:pt x="0" y="26162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5310742" y="3894660"/>
            <a:ext cx="569742" cy="569742"/>
            <a:chOff x="0" y="0"/>
            <a:chExt cx="759656" cy="75965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0800" y="0"/>
            <a:ext cx="8959882" cy="4922272"/>
          </a:xfrm>
          <a:custGeom>
            <a:avLst/>
            <a:gdLst/>
            <a:ahLst/>
            <a:cxnLst/>
            <a:rect l="l" t="t" r="r" b="b"/>
            <a:pathLst>
              <a:path w="8959882" h="4922272">
                <a:moveTo>
                  <a:pt x="0" y="0"/>
                </a:moveTo>
                <a:lnTo>
                  <a:pt x="8959883" y="0"/>
                </a:lnTo>
                <a:lnTo>
                  <a:pt x="8959883" y="4922273"/>
                </a:lnTo>
                <a:lnTo>
                  <a:pt x="0" y="49222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431413" y="9754562"/>
            <a:ext cx="856587" cy="532438"/>
          </a:xfrm>
          <a:custGeom>
            <a:avLst/>
            <a:gdLst/>
            <a:ahLst/>
            <a:cxnLst/>
            <a:rect l="l" t="t" r="r" b="b"/>
            <a:pathLst>
              <a:path w="856587" h="532438">
                <a:moveTo>
                  <a:pt x="0" y="0"/>
                </a:moveTo>
                <a:lnTo>
                  <a:pt x="856587" y="0"/>
                </a:lnTo>
                <a:lnTo>
                  <a:pt x="856587" y="532438"/>
                </a:lnTo>
                <a:lnTo>
                  <a:pt x="0" y="5324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24"/>
          <p:cNvSpPr txBox="1"/>
          <p:nvPr>
            <p:custDataLst>
              <p:tags r:id="rId1"/>
            </p:custDataLst>
          </p:nvPr>
        </p:nvSpPr>
        <p:spPr>
          <a:xfrm>
            <a:off x="6134920" y="571500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搭建推荐模型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5"/>
          <p:cNvSpPr txBox="1"/>
          <p:nvPr>
            <p:custDataLst>
              <p:tags r:id="rId2"/>
            </p:custDataLst>
          </p:nvPr>
        </p:nvSpPr>
        <p:spPr>
          <a:xfrm>
            <a:off x="7766647" y="292538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altLang="zh-CN" sz="1800" dirty="0">
                <a:solidFill>
                  <a:srgbClr val="8497B0"/>
                </a:solidFill>
                <a:latin typeface="Montserrat" panose="00000500000000000000"/>
              </a:rPr>
              <a:t>Neo4j</a:t>
            </a:r>
            <a:endParaRPr lang="en-US" sz="1800" dirty="0">
              <a:solidFill>
                <a:srgbClr val="8497B0"/>
              </a:solidFill>
              <a:latin typeface="Montserrat" panose="00000500000000000000"/>
            </a:endParaRPr>
          </a:p>
        </p:txBody>
      </p:sp>
      <p:pic>
        <p:nvPicPr>
          <p:cNvPr id="1026" name="Picture 2" descr="PlantUML diagram">
            <a:extLst>
              <a:ext uri="{FF2B5EF4-FFF2-40B4-BE49-F238E27FC236}">
                <a16:creationId xmlns:a16="http://schemas.microsoft.com/office/drawing/2014/main" id="{A1C6F7A7-85E3-F243-1DE3-A1F47709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1729808"/>
            <a:ext cx="6343302" cy="778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6">
            <a:extLst>
              <a:ext uri="{FF2B5EF4-FFF2-40B4-BE49-F238E27FC236}">
                <a16:creationId xmlns:a16="http://schemas.microsoft.com/office/drawing/2014/main" id="{178F487D-2D80-D107-75A9-0A0A7800966A}"/>
              </a:ext>
            </a:extLst>
          </p:cNvPr>
          <p:cNvSpPr txBox="1"/>
          <p:nvPr/>
        </p:nvSpPr>
        <p:spPr>
          <a:xfrm>
            <a:off x="301884" y="1767908"/>
            <a:ext cx="10899516" cy="8177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基于用户的背景数据和岗位需求，系统设计并实现基于内容的推荐。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系统通过构建详尽的知识图谱，其中包含职位、技能要求、行业信息等多个领域知识。使用图数据库使得职位与简历之间的匹配更为精准，能够灵活处理复杂的关系，如技能的依赖和优先级，优化求职者与职位的契合度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技能匹配：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系统评估简历中列出的技能与各职位技能要求的匹配度。通过计算技能重叠和技能水平的匹配，系统能够确定哪些职位最适合候选人的技术背景。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教育水平匹配：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根据职位要求的最低教育水平和求职者的教育背景进行比较，以确保推荐的职位与求职者的学历相符。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经验匹配：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工作经验是另一个关键因素，系统通过分析用户工作历史和职位的经验要求来进行匹配。</a:t>
            </a:r>
          </a:p>
        </p:txBody>
      </p:sp>
    </p:spTree>
    <p:extLst>
      <p:ext uri="{BB962C8B-B14F-4D97-AF65-F5344CB8AC3E}">
        <p14:creationId xmlns:p14="http://schemas.microsoft.com/office/powerpoint/2010/main" val="138181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482" y="8823494"/>
            <a:ext cx="1713174" cy="1064875"/>
          </a:xfrm>
          <a:custGeom>
            <a:avLst/>
            <a:gdLst/>
            <a:ahLst/>
            <a:cxnLst/>
            <a:rect l="l" t="t" r="r" b="b"/>
            <a:pathLst>
              <a:path w="1713174" h="1064875">
                <a:moveTo>
                  <a:pt x="0" y="0"/>
                </a:moveTo>
                <a:lnTo>
                  <a:pt x="1713174" y="0"/>
                </a:lnTo>
                <a:lnTo>
                  <a:pt x="1713174" y="1064875"/>
                </a:lnTo>
                <a:lnTo>
                  <a:pt x="0" y="1064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41406" y="-9525"/>
            <a:ext cx="2956119" cy="2509032"/>
          </a:xfrm>
          <a:custGeom>
            <a:avLst/>
            <a:gdLst/>
            <a:ahLst/>
            <a:cxnLst/>
            <a:rect l="l" t="t" r="r" b="b"/>
            <a:pathLst>
              <a:path w="2956119" h="2509032">
                <a:moveTo>
                  <a:pt x="0" y="0"/>
                </a:moveTo>
                <a:lnTo>
                  <a:pt x="2956119" y="0"/>
                </a:lnTo>
                <a:lnTo>
                  <a:pt x="2956119" y="2509032"/>
                </a:lnTo>
                <a:lnTo>
                  <a:pt x="0" y="2509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61477" y="1653200"/>
            <a:ext cx="5365041" cy="48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zh-CN" altLang="en-US" sz="3000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线上</a:t>
            </a:r>
            <a:r>
              <a:rPr lang="en-US" altLang="zh-CN" sz="3000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TOP1</a:t>
            </a:r>
            <a:r>
              <a:rPr lang="zh-CN" altLang="en-US" sz="3000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方案</a:t>
            </a:r>
            <a:endParaRPr lang="en-US" sz="3000" dirty="0">
              <a:solidFill>
                <a:schemeClr val="accent6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D471E1A-A2F4-88CB-7744-14493CA68E5B}"/>
              </a:ext>
            </a:extLst>
          </p:cNvPr>
          <p:cNvGrpSpPr/>
          <p:nvPr/>
        </p:nvGrpSpPr>
        <p:grpSpPr>
          <a:xfrm>
            <a:off x="6134920" y="285708"/>
            <a:ext cx="6018159" cy="983322"/>
            <a:chOff x="6134921" y="746486"/>
            <a:chExt cx="6018159" cy="983322"/>
          </a:xfrm>
        </p:grpSpPr>
        <p:sp>
          <p:nvSpPr>
            <p:cNvPr id="29" name="TextBox 24"/>
            <p:cNvSpPr txBox="1"/>
            <p:nvPr>
              <p:custDataLst>
                <p:tags r:id="rId1"/>
              </p:custDataLst>
            </p:nvPr>
          </p:nvSpPr>
          <p:spPr>
            <a:xfrm>
              <a:off x="6134921" y="1025448"/>
              <a:ext cx="6018159" cy="704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zh-CN" altLang="en-US" sz="4800" b="1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算法优化</a:t>
              </a:r>
              <a:endParaRPr 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Box 25"/>
            <p:cNvSpPr txBox="1"/>
            <p:nvPr>
              <p:custDataLst>
                <p:tags r:id="rId2"/>
              </p:custDataLst>
            </p:nvPr>
          </p:nvSpPr>
          <p:spPr>
            <a:xfrm>
              <a:off x="7766648" y="746486"/>
              <a:ext cx="2754705" cy="265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sz="1800" dirty="0">
                  <a:solidFill>
                    <a:srgbClr val="8497B0"/>
                  </a:solidFill>
                  <a:latin typeface="Montserrat" panose="00000500000000000000"/>
                </a:rPr>
                <a:t>相较于线上</a:t>
              </a:r>
              <a:r>
                <a:rPr lang="en-US" altLang="zh-CN" sz="1800" dirty="0">
                  <a:solidFill>
                    <a:srgbClr val="8497B0"/>
                  </a:solidFill>
                  <a:latin typeface="Montserrat" panose="00000500000000000000"/>
                </a:rPr>
                <a:t>TOP1</a:t>
              </a:r>
              <a:r>
                <a:rPr lang="zh-CN" altLang="en-US" sz="1800" dirty="0">
                  <a:solidFill>
                    <a:srgbClr val="8497B0"/>
                  </a:solidFill>
                  <a:latin typeface="Montserrat" panose="00000500000000000000"/>
                </a:rPr>
                <a:t>的实现</a:t>
              </a:r>
              <a:endParaRPr lang="en-US" sz="1800" dirty="0">
                <a:solidFill>
                  <a:srgbClr val="8497B0"/>
                </a:solidFill>
                <a:latin typeface="Montserrat" panose="0000050000000000000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11EB949-6195-3A00-CB4D-764B360198D0}"/>
              </a:ext>
            </a:extLst>
          </p:cNvPr>
          <p:cNvSpPr txBox="1"/>
          <p:nvPr/>
        </p:nvSpPr>
        <p:spPr>
          <a:xfrm>
            <a:off x="2796256" y="2513332"/>
            <a:ext cx="12695484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数据预处理：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首先，从多个</a:t>
            </a:r>
            <a:r>
              <a:rPr lang="en-US" altLang="zh-CN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CSV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文件中读取数据，并对数据进行清洗和转换。例如，将性别、学历等类别信息转换为数值型特征，计算自荐信的字数等。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特征工程：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通过聚合工作经历和项目经验数据，生成新的统计特征。同时，创建交叉特征来描述求职者和岗位之间的匹配程度，例如工作地点是否匹配。</a:t>
            </a:r>
            <a:endParaRPr lang="en-US" altLang="zh-CN" sz="2400" dirty="0"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原始特征提取：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数值型特征：利用原始数据中的数值信息，如性别、工作年限等，直接作为特征。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类别型特征：将非数值信息，如应聘者专业、招聘对象等，转换为类目型特征，用于描述求职者的基本信息。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文本特征提取：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针对数据中的文本信息，如自荐信内容，通过统计字数来构建特征，因为字数可以反映文本的详细程度和求职者的表达能力。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训练和测试数据的合并：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将训练和测试数据合并，生成完整的特征集。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特征合并函数：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定义了一个函数来合并所有特征，包括基本特征、聚合特征和交叉特征。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K</a:t>
            </a:r>
            <a:r>
              <a:rPr lang="zh-CN" altLang="en-US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折交叉验证：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使用</a:t>
            </a:r>
            <a:r>
              <a:rPr lang="en-US" altLang="zh-CN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K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折交叉验证来训练模型，确保模型的泛化能力。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训练</a:t>
            </a:r>
            <a:r>
              <a:rPr lang="en-US" altLang="zh-CN" sz="2400" b="1" dirty="0" err="1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LightGBM</a:t>
            </a:r>
            <a:r>
              <a:rPr lang="zh-CN" altLang="en-US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模型：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使用</a:t>
            </a:r>
            <a:r>
              <a:rPr lang="en-US" altLang="zh-CN" sz="2400" dirty="0" err="1">
                <a:latin typeface="MiSans Normal" panose="00000500000000000000" pitchFamily="2" charset="-122"/>
                <a:ea typeface="MiSans Normal" panose="00000500000000000000" pitchFamily="2" charset="-122"/>
              </a:rPr>
              <a:t>LightGBM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库来训练二分类模型。模型参数包括学习率、最大深度、叶子节点数量等。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测试数据预测：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使用训练好的模型对测试数据进行预测，计算预测打分。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结果输出：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根据预测打分对测试数据进行排序，并根据训练集的正样本比例来确定预测标签。</a:t>
            </a:r>
          </a:p>
        </p:txBody>
      </p:sp>
    </p:spTree>
    <p:extLst>
      <p:ext uri="{BB962C8B-B14F-4D97-AF65-F5344CB8AC3E}">
        <p14:creationId xmlns:p14="http://schemas.microsoft.com/office/powerpoint/2010/main" val="329837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482" y="8823494"/>
            <a:ext cx="1713174" cy="1064875"/>
          </a:xfrm>
          <a:custGeom>
            <a:avLst/>
            <a:gdLst/>
            <a:ahLst/>
            <a:cxnLst/>
            <a:rect l="l" t="t" r="r" b="b"/>
            <a:pathLst>
              <a:path w="1713174" h="1064875">
                <a:moveTo>
                  <a:pt x="0" y="0"/>
                </a:moveTo>
                <a:lnTo>
                  <a:pt x="1713174" y="0"/>
                </a:lnTo>
                <a:lnTo>
                  <a:pt x="1713174" y="1064875"/>
                </a:lnTo>
                <a:lnTo>
                  <a:pt x="0" y="1064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41406" y="-9525"/>
            <a:ext cx="2956119" cy="2509032"/>
          </a:xfrm>
          <a:custGeom>
            <a:avLst/>
            <a:gdLst/>
            <a:ahLst/>
            <a:cxnLst/>
            <a:rect l="l" t="t" r="r" b="b"/>
            <a:pathLst>
              <a:path w="2956119" h="2509032">
                <a:moveTo>
                  <a:pt x="0" y="0"/>
                </a:moveTo>
                <a:lnTo>
                  <a:pt x="2956119" y="0"/>
                </a:lnTo>
                <a:lnTo>
                  <a:pt x="2956119" y="2509032"/>
                </a:lnTo>
                <a:lnTo>
                  <a:pt x="0" y="2509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D471E1A-A2F4-88CB-7744-14493CA68E5B}"/>
              </a:ext>
            </a:extLst>
          </p:cNvPr>
          <p:cNvGrpSpPr/>
          <p:nvPr/>
        </p:nvGrpSpPr>
        <p:grpSpPr>
          <a:xfrm>
            <a:off x="6134920" y="285708"/>
            <a:ext cx="6018159" cy="983322"/>
            <a:chOff x="6134921" y="746486"/>
            <a:chExt cx="6018159" cy="983322"/>
          </a:xfrm>
        </p:grpSpPr>
        <p:sp>
          <p:nvSpPr>
            <p:cNvPr id="29" name="TextBox 24"/>
            <p:cNvSpPr txBox="1"/>
            <p:nvPr>
              <p:custDataLst>
                <p:tags r:id="rId1"/>
              </p:custDataLst>
            </p:nvPr>
          </p:nvSpPr>
          <p:spPr>
            <a:xfrm>
              <a:off x="6134921" y="1025448"/>
              <a:ext cx="6018159" cy="704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zh-CN" altLang="en-US" sz="4800" b="1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算法优化</a:t>
              </a:r>
              <a:endParaRPr 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Box 25"/>
            <p:cNvSpPr txBox="1"/>
            <p:nvPr>
              <p:custDataLst>
                <p:tags r:id="rId2"/>
              </p:custDataLst>
            </p:nvPr>
          </p:nvSpPr>
          <p:spPr>
            <a:xfrm>
              <a:off x="7766648" y="746486"/>
              <a:ext cx="2754705" cy="265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sz="1800" dirty="0">
                  <a:solidFill>
                    <a:srgbClr val="8497B0"/>
                  </a:solidFill>
                  <a:latin typeface="Montserrat" panose="00000500000000000000"/>
                </a:rPr>
                <a:t>相较于线上</a:t>
              </a:r>
              <a:r>
                <a:rPr lang="en-US" altLang="zh-CN" sz="1800" dirty="0">
                  <a:solidFill>
                    <a:srgbClr val="8497B0"/>
                  </a:solidFill>
                  <a:latin typeface="Montserrat" panose="00000500000000000000"/>
                </a:rPr>
                <a:t>TOP1</a:t>
              </a:r>
              <a:r>
                <a:rPr lang="zh-CN" altLang="en-US" sz="1800" dirty="0">
                  <a:solidFill>
                    <a:srgbClr val="8497B0"/>
                  </a:solidFill>
                  <a:latin typeface="Montserrat" panose="00000500000000000000"/>
                </a:rPr>
                <a:t>的实现</a:t>
              </a:r>
              <a:endParaRPr lang="en-US" sz="1800" dirty="0">
                <a:solidFill>
                  <a:srgbClr val="8497B0"/>
                </a:solidFill>
                <a:latin typeface="Montserrat" panose="00000500000000000000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17B4E53-4787-3464-FAC9-45A39ABEC1CC}"/>
              </a:ext>
            </a:extLst>
          </p:cNvPr>
          <p:cNvSpPr txBox="1"/>
          <p:nvPr/>
        </p:nvSpPr>
        <p:spPr>
          <a:xfrm>
            <a:off x="2796256" y="2876750"/>
            <a:ext cx="12695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缺点：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特征提取不精确，对于简历的个人描述（即自荐信部分）以及岗位要求简单的统计字数作为特征。</a:t>
            </a:r>
            <a:endParaRPr lang="en-US" altLang="zh-CN" sz="2400" dirty="0"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改进：</a:t>
            </a:r>
            <a:r>
              <a:rPr lang="zh-CN" altLang="en-US" sz="2400" dirty="0">
                <a:latin typeface="MiSans Normal" panose="00000500000000000000" pitchFamily="2" charset="-122"/>
                <a:ea typeface="MiSans Normal" panose="00000500000000000000" pitchFamily="2" charset="-122"/>
              </a:rPr>
              <a:t>先解析得到技能以及对应的熟练度再去计算技能的匹配程度，同时原先的特征工程没有考虑到个人素质比如“沟通能力”、“团队协作”精神等要求。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575642DA-2E15-DABB-4D1E-9C9D2C2AB5C5}"/>
              </a:ext>
            </a:extLst>
          </p:cNvPr>
          <p:cNvSpPr txBox="1"/>
          <p:nvPr/>
        </p:nvSpPr>
        <p:spPr>
          <a:xfrm>
            <a:off x="6134920" y="5103277"/>
            <a:ext cx="5365041" cy="48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zh-CN" altLang="en-US" sz="3000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优化效果</a:t>
            </a:r>
            <a:endParaRPr lang="en-US" sz="3000" dirty="0">
              <a:solidFill>
                <a:schemeClr val="accent6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C5EB9BA-B59D-7FFF-18DB-F174C69301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1150" y="5819181"/>
            <a:ext cx="7486650" cy="28003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F5755B2-4210-76B0-87C4-B0B6316E96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1600" y="5800131"/>
            <a:ext cx="7334250" cy="283845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C998F235-F4DF-8331-3E08-AC08050D9CAC}"/>
              </a:ext>
            </a:extLst>
          </p:cNvPr>
          <p:cNvSpPr txBox="1"/>
          <p:nvPr/>
        </p:nvSpPr>
        <p:spPr>
          <a:xfrm>
            <a:off x="4800600" y="89535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线上</a:t>
            </a:r>
            <a:r>
              <a:rPr lang="en-US" altLang="zh-CN" dirty="0"/>
              <a:t>TOP1</a:t>
            </a:r>
            <a:r>
              <a:rPr lang="zh-CN" altLang="en-US" dirty="0"/>
              <a:t>方案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6D2E799-FF82-35BF-5D78-AE259CF01A3F}"/>
              </a:ext>
            </a:extLst>
          </p:cNvPr>
          <p:cNvSpPr txBox="1"/>
          <p:nvPr/>
        </p:nvSpPr>
        <p:spPr>
          <a:xfrm>
            <a:off x="12039600" y="89212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本项目方案</a:t>
            </a:r>
          </a:p>
        </p:txBody>
      </p:sp>
    </p:spTree>
    <p:extLst>
      <p:ext uri="{BB962C8B-B14F-4D97-AF65-F5344CB8AC3E}">
        <p14:creationId xmlns:p14="http://schemas.microsoft.com/office/powerpoint/2010/main" val="180148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35"/>
          <p:cNvSpPr/>
          <p:nvPr>
            <p:custDataLst>
              <p:tags r:id="rId1"/>
            </p:custDataLst>
          </p:nvPr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120137" y="4702694"/>
            <a:ext cx="881613" cy="881613"/>
            <a:chOff x="0" y="0"/>
            <a:chExt cx="1175484" cy="1175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12" cy="1175512"/>
            </a:xfrm>
            <a:custGeom>
              <a:avLst/>
              <a:gdLst/>
              <a:ahLst/>
              <a:cxnLst/>
              <a:rect l="l" t="t" r="r" b="b"/>
              <a:pathLst>
                <a:path w="1175512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512" y="263144"/>
                    <a:pt x="1175512" y="587756"/>
                  </a:cubicBezTo>
                  <a:cubicBezTo>
                    <a:pt x="1175512" y="912368"/>
                    <a:pt x="912368" y="1175512"/>
                    <a:pt x="587756" y="1175512"/>
                  </a:cubicBez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7739793"/>
            <a:ext cx="4166946" cy="2547208"/>
          </a:xfrm>
          <a:custGeom>
            <a:avLst/>
            <a:gdLst/>
            <a:ahLst/>
            <a:cxnLst/>
            <a:rect l="l" t="t" r="r" b="b"/>
            <a:pathLst>
              <a:path w="4166946" h="2547208">
                <a:moveTo>
                  <a:pt x="0" y="0"/>
                </a:moveTo>
                <a:lnTo>
                  <a:pt x="4166946" y="0"/>
                </a:lnTo>
                <a:lnTo>
                  <a:pt x="4166946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1812" y="7673386"/>
            <a:ext cx="2936188" cy="2613614"/>
          </a:xfrm>
          <a:custGeom>
            <a:avLst/>
            <a:gdLst/>
            <a:ahLst/>
            <a:cxnLst/>
            <a:rect l="l" t="t" r="r" b="b"/>
            <a:pathLst>
              <a:path w="2936188" h="2613614">
                <a:moveTo>
                  <a:pt x="0" y="0"/>
                </a:moveTo>
                <a:lnTo>
                  <a:pt x="2936188" y="0"/>
                </a:lnTo>
                <a:lnTo>
                  <a:pt x="2936188" y="2613614"/>
                </a:lnTo>
                <a:lnTo>
                  <a:pt x="0" y="26136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6348" y="-9525"/>
            <a:ext cx="3491176" cy="2688062"/>
          </a:xfrm>
          <a:custGeom>
            <a:avLst/>
            <a:gdLst/>
            <a:ahLst/>
            <a:cxnLst/>
            <a:rect l="l" t="t" r="r" b="b"/>
            <a:pathLst>
              <a:path w="3491176" h="2688062">
                <a:moveTo>
                  <a:pt x="0" y="0"/>
                </a:moveTo>
                <a:lnTo>
                  <a:pt x="3491177" y="0"/>
                </a:lnTo>
                <a:lnTo>
                  <a:pt x="3491177" y="2688062"/>
                </a:lnTo>
                <a:lnTo>
                  <a:pt x="0" y="2688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81124" y="492074"/>
            <a:ext cx="663678" cy="663678"/>
            <a:chOff x="0" y="0"/>
            <a:chExt cx="884904" cy="884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936" cy="884936"/>
            </a:xfrm>
            <a:custGeom>
              <a:avLst/>
              <a:gdLst/>
              <a:ahLst/>
              <a:cxnLst/>
              <a:rect l="l" t="t" r="r" b="b"/>
              <a:pathLst>
                <a:path w="884936" h="884936">
                  <a:moveTo>
                    <a:pt x="0" y="442468"/>
                  </a:moveTo>
                  <a:cubicBezTo>
                    <a:pt x="0" y="198120"/>
                    <a:pt x="198120" y="0"/>
                    <a:pt x="442468" y="0"/>
                  </a:cubicBezTo>
                  <a:cubicBezTo>
                    <a:pt x="686816" y="0"/>
                    <a:pt x="884936" y="198120"/>
                    <a:pt x="884936" y="442468"/>
                  </a:cubicBezTo>
                  <a:cubicBezTo>
                    <a:pt x="884936" y="686816"/>
                    <a:pt x="686816" y="884936"/>
                    <a:pt x="442468" y="884936"/>
                  </a:cubicBezTo>
                  <a:cubicBezTo>
                    <a:pt x="198120" y="884936"/>
                    <a:pt x="0" y="686816"/>
                    <a:pt x="0" y="442468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63274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50397" y="4944540"/>
            <a:ext cx="10787204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zh-CN" altLang="en-US" sz="12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en-US" sz="12000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28964" y="2390905"/>
            <a:ext cx="9030070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0"/>
              </a:lnSpc>
            </a:pPr>
            <a:r>
              <a:rPr lang="en-US" sz="17250" dirty="0">
                <a:solidFill>
                  <a:srgbClr val="8497B0"/>
                </a:solidFill>
                <a:latin typeface="Montserrat Ultra-Bold" panose="0000090000000000000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0052" y="6863589"/>
            <a:ext cx="7627895" cy="48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0"/>
              </a:lnSpc>
            </a:pPr>
            <a:r>
              <a:rPr lang="zh-CN" altLang="en-US" sz="27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构建可交互的界面</a:t>
            </a:r>
            <a:endParaRPr lang="en-US" sz="2700" dirty="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352170" y="2226470"/>
            <a:ext cx="439840" cy="439840"/>
            <a:chOff x="0" y="0"/>
            <a:chExt cx="586454" cy="586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486" cy="586486"/>
            </a:xfrm>
            <a:custGeom>
              <a:avLst/>
              <a:gdLst/>
              <a:ahLst/>
              <a:cxnLst/>
              <a:rect l="l" t="t" r="r" b="b"/>
              <a:pathLst>
                <a:path w="586486" h="586486">
                  <a:moveTo>
                    <a:pt x="0" y="293243"/>
                  </a:moveTo>
                  <a:cubicBezTo>
                    <a:pt x="0" y="131318"/>
                    <a:pt x="131318" y="0"/>
                    <a:pt x="293243" y="0"/>
                  </a:cubicBezTo>
                  <a:cubicBezTo>
                    <a:pt x="455168" y="0"/>
                    <a:pt x="586486" y="131318"/>
                    <a:pt x="586486" y="293243"/>
                  </a:cubicBezTo>
                  <a:cubicBezTo>
                    <a:pt x="586486" y="455168"/>
                    <a:pt x="455168" y="586486"/>
                    <a:pt x="293243" y="586486"/>
                  </a:cubicBezTo>
                  <a:cubicBezTo>
                    <a:pt x="131318" y="586486"/>
                    <a:pt x="0" y="455168"/>
                    <a:pt x="0" y="293243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97742" y="8893346"/>
            <a:ext cx="569742" cy="569742"/>
            <a:chOff x="0" y="0"/>
            <a:chExt cx="759656" cy="759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2919" y="7834312"/>
            <a:ext cx="885825" cy="885825"/>
            <a:chOff x="0" y="0"/>
            <a:chExt cx="1181100" cy="1181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1100" cy="1181100"/>
            </a:xfrm>
            <a:custGeom>
              <a:avLst/>
              <a:gdLst/>
              <a:ahLst/>
              <a:cxnLst/>
              <a:rect l="l" t="t" r="r" b="b"/>
              <a:pathLst>
                <a:path w="1181100" h="1181100">
                  <a:moveTo>
                    <a:pt x="1181100" y="590550"/>
                  </a:move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</p:spTree>
    <p:extLst>
      <p:ext uri="{BB962C8B-B14F-4D97-AF65-F5344CB8AC3E}">
        <p14:creationId xmlns:p14="http://schemas.microsoft.com/office/powerpoint/2010/main" val="80799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0800" y="0"/>
            <a:ext cx="8959882" cy="4922272"/>
          </a:xfrm>
          <a:custGeom>
            <a:avLst/>
            <a:gdLst/>
            <a:ahLst/>
            <a:cxnLst/>
            <a:rect l="l" t="t" r="r" b="b"/>
            <a:pathLst>
              <a:path w="8959882" h="4922272">
                <a:moveTo>
                  <a:pt x="0" y="0"/>
                </a:moveTo>
                <a:lnTo>
                  <a:pt x="8959883" y="0"/>
                </a:lnTo>
                <a:lnTo>
                  <a:pt x="8959883" y="4922273"/>
                </a:lnTo>
                <a:lnTo>
                  <a:pt x="0" y="4922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F869C7-2CC1-8455-7685-F2D6D3137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7" y="1465778"/>
            <a:ext cx="18048223" cy="4461224"/>
          </a:xfrm>
          <a:prstGeom prst="rect">
            <a:avLst/>
          </a:prstGeom>
        </p:spPr>
      </p:pic>
      <p:sp>
        <p:nvSpPr>
          <p:cNvPr id="47" name="TextBox 24"/>
          <p:cNvSpPr txBox="1"/>
          <p:nvPr>
            <p:custDataLst>
              <p:tags r:id="rId1"/>
            </p:custDataLst>
          </p:nvPr>
        </p:nvSpPr>
        <p:spPr>
          <a:xfrm>
            <a:off x="6134920" y="571500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5"/>
          <p:cNvSpPr txBox="1"/>
          <p:nvPr>
            <p:custDataLst>
              <p:tags r:id="rId2"/>
            </p:custDataLst>
          </p:nvPr>
        </p:nvSpPr>
        <p:spPr>
          <a:xfrm>
            <a:off x="7766647" y="292538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altLang="zh-CN" sz="1800" dirty="0" err="1">
                <a:solidFill>
                  <a:srgbClr val="8497B0"/>
                </a:solidFill>
                <a:latin typeface="Montserrat" panose="00000500000000000000"/>
              </a:rPr>
              <a:t>Streamlit</a:t>
            </a:r>
            <a:endParaRPr lang="en-US" sz="1800" dirty="0">
              <a:solidFill>
                <a:srgbClr val="8497B0"/>
              </a:solidFill>
              <a:latin typeface="Montserrat" panose="0000050000000000000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098E1F1-FA81-1BDF-6185-B797A6AF5499}"/>
              </a:ext>
            </a:extLst>
          </p:cNvPr>
          <p:cNvGrpSpPr/>
          <p:nvPr/>
        </p:nvGrpSpPr>
        <p:grpSpPr>
          <a:xfrm>
            <a:off x="660537" y="6819900"/>
            <a:ext cx="5186773" cy="1719920"/>
            <a:chOff x="10617634" y="2249838"/>
            <a:chExt cx="6406587" cy="1719920"/>
          </a:xfrm>
        </p:grpSpPr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89CFAA91-D144-BAAC-A064-F8BB3EF0F7B9}"/>
                </a:ext>
              </a:extLst>
            </p:cNvPr>
            <p:cNvSpPr txBox="1"/>
            <p:nvPr/>
          </p:nvSpPr>
          <p:spPr>
            <a:xfrm>
              <a:off x="10617634" y="2276303"/>
              <a:ext cx="3218248" cy="476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上传简历</a:t>
              </a:r>
              <a:endParaRPr lang="en-US" sz="3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AutoShape 12">
              <a:extLst>
                <a:ext uri="{FF2B5EF4-FFF2-40B4-BE49-F238E27FC236}">
                  <a16:creationId xmlns:a16="http://schemas.microsoft.com/office/drawing/2014/main" id="{601187C4-3D58-7897-6EA0-9C5301BDCB49}"/>
                </a:ext>
              </a:extLst>
            </p:cNvPr>
            <p:cNvSpPr/>
            <p:nvPr/>
          </p:nvSpPr>
          <p:spPr>
            <a:xfrm flipV="1">
              <a:off x="10617634" y="3088038"/>
              <a:ext cx="587121" cy="0"/>
            </a:xfrm>
            <a:prstGeom prst="line">
              <a:avLst/>
            </a:prstGeom>
            <a:ln w="19050" cap="rnd">
              <a:solidFill>
                <a:srgbClr val="356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C7A12D84-B6AA-DDEB-B21A-6F5860C0AFBB}"/>
                </a:ext>
              </a:extLst>
            </p:cNvPr>
            <p:cNvSpPr txBox="1"/>
            <p:nvPr/>
          </p:nvSpPr>
          <p:spPr>
            <a:xfrm>
              <a:off x="10617634" y="3286429"/>
              <a:ext cx="6406587" cy="68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通过上传简历，系统会调用特征抽取函数获取简历的各种信息，并将结果展示给用户。</a:t>
              </a:r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1A708830-F626-50E7-FA9B-DA18F1A295DB}"/>
                </a:ext>
              </a:extLst>
            </p:cNvPr>
            <p:cNvSpPr txBox="1"/>
            <p:nvPr/>
          </p:nvSpPr>
          <p:spPr>
            <a:xfrm>
              <a:off x="16029142" y="2249838"/>
              <a:ext cx="803661" cy="67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45"/>
                </a:lnSpc>
              </a:pPr>
              <a:r>
                <a:rPr lang="en-US" sz="42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89DA04-070A-676D-7695-8586A40D1672}"/>
              </a:ext>
            </a:extLst>
          </p:cNvPr>
          <p:cNvGrpSpPr/>
          <p:nvPr/>
        </p:nvGrpSpPr>
        <p:grpSpPr>
          <a:xfrm>
            <a:off x="6666735" y="6819900"/>
            <a:ext cx="5186773" cy="1719920"/>
            <a:chOff x="10617634" y="2249838"/>
            <a:chExt cx="6406587" cy="1719920"/>
          </a:xfrm>
        </p:grpSpPr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150CB5F6-2182-35E4-D35B-269C8A328581}"/>
                </a:ext>
              </a:extLst>
            </p:cNvPr>
            <p:cNvSpPr txBox="1"/>
            <p:nvPr/>
          </p:nvSpPr>
          <p:spPr>
            <a:xfrm>
              <a:off x="10617634" y="2276303"/>
              <a:ext cx="3218248" cy="476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职位推荐</a:t>
              </a:r>
              <a:endParaRPr lang="en-US" sz="3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AutoShape 12">
              <a:extLst>
                <a:ext uri="{FF2B5EF4-FFF2-40B4-BE49-F238E27FC236}">
                  <a16:creationId xmlns:a16="http://schemas.microsoft.com/office/drawing/2014/main" id="{A63C2892-ACD5-1673-7261-2E8530A595BA}"/>
                </a:ext>
              </a:extLst>
            </p:cNvPr>
            <p:cNvSpPr/>
            <p:nvPr/>
          </p:nvSpPr>
          <p:spPr>
            <a:xfrm flipV="1">
              <a:off x="10617634" y="3088038"/>
              <a:ext cx="587121" cy="0"/>
            </a:xfrm>
            <a:prstGeom prst="line">
              <a:avLst/>
            </a:prstGeom>
            <a:ln w="19050" cap="rnd">
              <a:solidFill>
                <a:srgbClr val="356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44885B17-7111-140F-799D-703AF0EAB6FE}"/>
                </a:ext>
              </a:extLst>
            </p:cNvPr>
            <p:cNvSpPr txBox="1"/>
            <p:nvPr/>
          </p:nvSpPr>
          <p:spPr>
            <a:xfrm>
              <a:off x="10617634" y="3286429"/>
              <a:ext cx="6406587" cy="68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根据以上信息，系统会进行基于简历内容所匹配的职位推荐，包括匹配分数和展示推荐职位。</a:t>
              </a: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B71CD5C-3171-210F-7F24-B3032924BC48}"/>
                </a:ext>
              </a:extLst>
            </p:cNvPr>
            <p:cNvSpPr txBox="1"/>
            <p:nvPr/>
          </p:nvSpPr>
          <p:spPr>
            <a:xfrm>
              <a:off x="16029142" y="2249838"/>
              <a:ext cx="803661" cy="657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45"/>
                </a:lnSpc>
              </a:pPr>
              <a:r>
                <a:rPr lang="en-US" sz="42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164527-4CB2-4459-3235-DBC1107CE112}"/>
              </a:ext>
            </a:extLst>
          </p:cNvPr>
          <p:cNvGrpSpPr/>
          <p:nvPr/>
        </p:nvGrpSpPr>
        <p:grpSpPr>
          <a:xfrm>
            <a:off x="12672933" y="6798140"/>
            <a:ext cx="5186773" cy="2078992"/>
            <a:chOff x="10617634" y="2249838"/>
            <a:chExt cx="6406587" cy="2078992"/>
          </a:xfrm>
        </p:grpSpPr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CB3D5B1F-EB05-7CF9-8EC0-AC39514407F4}"/>
                </a:ext>
              </a:extLst>
            </p:cNvPr>
            <p:cNvSpPr txBox="1"/>
            <p:nvPr/>
          </p:nvSpPr>
          <p:spPr>
            <a:xfrm>
              <a:off x="10617634" y="2276303"/>
              <a:ext cx="3218248" cy="476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筛选与可视化</a:t>
              </a:r>
              <a:endParaRPr lang="en-US" sz="3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156056FA-20B7-9964-D587-8863AAB46081}"/>
                </a:ext>
              </a:extLst>
            </p:cNvPr>
            <p:cNvSpPr/>
            <p:nvPr/>
          </p:nvSpPr>
          <p:spPr>
            <a:xfrm flipV="1">
              <a:off x="10617634" y="3088038"/>
              <a:ext cx="587121" cy="0"/>
            </a:xfrm>
            <a:prstGeom prst="line">
              <a:avLst/>
            </a:prstGeom>
            <a:ln w="19050" cap="rnd">
              <a:solidFill>
                <a:srgbClr val="356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8D39D374-BB8B-38E5-9468-DD4B6AB39BC2}"/>
                </a:ext>
              </a:extLst>
            </p:cNvPr>
            <p:cNvSpPr txBox="1"/>
            <p:nvPr/>
          </p:nvSpPr>
          <p:spPr>
            <a:xfrm>
              <a:off x="10617634" y="3286429"/>
              <a:ext cx="6406587" cy="1042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用户可以按照指定的条件来筛选匹配到的推荐岗位，同时我们还提供了自身能力的雷达图，以及招聘岗位的可视化分布图。</a:t>
              </a:r>
            </a:p>
          </p:txBody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2EB2C481-CA1D-A75D-6C6C-9F0A72756F4B}"/>
                </a:ext>
              </a:extLst>
            </p:cNvPr>
            <p:cNvSpPr txBox="1"/>
            <p:nvPr/>
          </p:nvSpPr>
          <p:spPr>
            <a:xfrm>
              <a:off x="16029142" y="2249838"/>
              <a:ext cx="803661" cy="657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45"/>
                </a:lnSpc>
              </a:pPr>
              <a:r>
                <a:rPr lang="en-US" sz="42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</p:grpSp>
      <p:sp>
        <p:nvSpPr>
          <p:cNvPr id="23" name="AutoShape 9">
            <a:extLst>
              <a:ext uri="{FF2B5EF4-FFF2-40B4-BE49-F238E27FC236}">
                <a16:creationId xmlns:a16="http://schemas.microsoft.com/office/drawing/2014/main" id="{25E1A134-BF23-D377-4223-DB3FD35FD26C}"/>
              </a:ext>
            </a:extLst>
          </p:cNvPr>
          <p:cNvSpPr/>
          <p:nvPr/>
        </p:nvSpPr>
        <p:spPr>
          <a:xfrm rot="5358583">
            <a:off x="4963259" y="7834731"/>
            <a:ext cx="2371897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98BC5D3D-8F98-EA6F-EA31-288EEE942D8F}"/>
              </a:ext>
            </a:extLst>
          </p:cNvPr>
          <p:cNvSpPr/>
          <p:nvPr/>
        </p:nvSpPr>
        <p:spPr>
          <a:xfrm rot="5358583">
            <a:off x="10957355" y="7856490"/>
            <a:ext cx="2371897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FB053A42-00B5-1EA5-D196-5A9368BEB7F4}"/>
              </a:ext>
            </a:extLst>
          </p:cNvPr>
          <p:cNvSpPr/>
          <p:nvPr/>
        </p:nvSpPr>
        <p:spPr>
          <a:xfrm>
            <a:off x="10204404" y="8495897"/>
            <a:ext cx="8090523" cy="1821320"/>
          </a:xfrm>
          <a:custGeom>
            <a:avLst/>
            <a:gdLst/>
            <a:ahLst/>
            <a:cxnLst/>
            <a:rect l="l" t="t" r="r" b="b"/>
            <a:pathLst>
              <a:path w="8090523" h="1821320">
                <a:moveTo>
                  <a:pt x="0" y="0"/>
                </a:moveTo>
                <a:lnTo>
                  <a:pt x="8090523" y="0"/>
                </a:lnTo>
                <a:lnTo>
                  <a:pt x="8090523" y="1821320"/>
                </a:lnTo>
                <a:lnTo>
                  <a:pt x="0" y="1821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9">
            <a:extLst>
              <a:ext uri="{FF2B5EF4-FFF2-40B4-BE49-F238E27FC236}">
                <a16:creationId xmlns:a16="http://schemas.microsoft.com/office/drawing/2014/main" id="{3BAD0AD5-26D5-91F2-A4F2-5AFB4E796CD2}"/>
              </a:ext>
            </a:extLst>
          </p:cNvPr>
          <p:cNvSpPr/>
          <p:nvPr/>
        </p:nvSpPr>
        <p:spPr>
          <a:xfrm>
            <a:off x="16992805" y="113994"/>
            <a:ext cx="1176609" cy="584178"/>
          </a:xfrm>
          <a:custGeom>
            <a:avLst/>
            <a:gdLst/>
            <a:ahLst/>
            <a:cxnLst/>
            <a:rect l="l" t="t" r="r" b="b"/>
            <a:pathLst>
              <a:path w="1176609" h="584178">
                <a:moveTo>
                  <a:pt x="0" y="0"/>
                </a:moveTo>
                <a:lnTo>
                  <a:pt x="1176609" y="0"/>
                </a:lnTo>
                <a:lnTo>
                  <a:pt x="1176609" y="584178"/>
                </a:lnTo>
                <a:lnTo>
                  <a:pt x="0" y="584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BD7E8A0-B41F-5E05-4EAA-3B7189A6A150}"/>
              </a:ext>
            </a:extLst>
          </p:cNvPr>
          <p:cNvSpPr/>
          <p:nvPr/>
        </p:nvSpPr>
        <p:spPr>
          <a:xfrm>
            <a:off x="-119890" y="8723577"/>
            <a:ext cx="18288000" cy="2221368"/>
          </a:xfrm>
          <a:custGeom>
            <a:avLst/>
            <a:gdLst/>
            <a:ahLst/>
            <a:cxnLst/>
            <a:rect l="l" t="t" r="r" b="b"/>
            <a:pathLst>
              <a:path w="18288000" h="2221368">
                <a:moveTo>
                  <a:pt x="0" y="0"/>
                </a:moveTo>
                <a:lnTo>
                  <a:pt x="18288000" y="0"/>
                </a:lnTo>
                <a:lnTo>
                  <a:pt x="18288000" y="2221368"/>
                </a:lnTo>
                <a:lnTo>
                  <a:pt x="0" y="22213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ED1B42-CF5C-97BB-A566-278C5B0FD90B}"/>
              </a:ext>
            </a:extLst>
          </p:cNvPr>
          <p:cNvGrpSpPr/>
          <p:nvPr/>
        </p:nvGrpSpPr>
        <p:grpSpPr>
          <a:xfrm>
            <a:off x="750968" y="9793271"/>
            <a:ext cx="441212" cy="441212"/>
            <a:chOff x="0" y="0"/>
            <a:chExt cx="588282" cy="588282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96689C-625B-F378-33A4-175F5DC27BFC}"/>
                </a:ext>
              </a:extLst>
            </p:cNvPr>
            <p:cNvSpPr/>
            <p:nvPr/>
          </p:nvSpPr>
          <p:spPr>
            <a:xfrm>
              <a:off x="0" y="0"/>
              <a:ext cx="588264" cy="588264"/>
            </a:xfrm>
            <a:custGeom>
              <a:avLst/>
              <a:gdLst/>
              <a:ahLst/>
              <a:cxnLst/>
              <a:rect l="l" t="t" r="r" b="b"/>
              <a:pathLst>
                <a:path w="588264" h="588264">
                  <a:moveTo>
                    <a:pt x="0" y="294132"/>
                  </a:moveTo>
                  <a:cubicBezTo>
                    <a:pt x="0" y="131699"/>
                    <a:pt x="131699" y="0"/>
                    <a:pt x="294132" y="0"/>
                  </a:cubicBezTo>
                  <a:cubicBezTo>
                    <a:pt x="456565" y="0"/>
                    <a:pt x="588264" y="131699"/>
                    <a:pt x="588264" y="294132"/>
                  </a:cubicBezTo>
                  <a:cubicBezTo>
                    <a:pt x="588264" y="456565"/>
                    <a:pt x="456565" y="588264"/>
                    <a:pt x="294132" y="588264"/>
                  </a:cubicBezTo>
                  <a:cubicBezTo>
                    <a:pt x="131699" y="588264"/>
                    <a:pt x="0" y="456565"/>
                    <a:pt x="0" y="2941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1"/>
            <a:ext cx="8959882" cy="4922272"/>
          </a:xfrm>
          <a:custGeom>
            <a:avLst/>
            <a:gdLst/>
            <a:ahLst/>
            <a:cxnLst/>
            <a:rect l="l" t="t" r="r" b="b"/>
            <a:pathLst>
              <a:path w="8959882" h="4922272">
                <a:moveTo>
                  <a:pt x="0" y="0"/>
                </a:moveTo>
                <a:lnTo>
                  <a:pt x="8959883" y="0"/>
                </a:lnTo>
                <a:lnTo>
                  <a:pt x="8959883" y="4922273"/>
                </a:lnTo>
                <a:lnTo>
                  <a:pt x="0" y="4922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24"/>
          <p:cNvSpPr txBox="1"/>
          <p:nvPr>
            <p:custDataLst>
              <p:tags r:id="rId1"/>
            </p:custDataLst>
          </p:nvPr>
        </p:nvSpPr>
        <p:spPr>
          <a:xfrm>
            <a:off x="6134920" y="543171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项目整体架构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B8B8BE-D59D-D9A6-CB20-4EDA669555ED}"/>
              </a:ext>
            </a:extLst>
          </p:cNvPr>
          <p:cNvGrpSpPr/>
          <p:nvPr/>
        </p:nvGrpSpPr>
        <p:grpSpPr>
          <a:xfrm>
            <a:off x="2137631" y="1790700"/>
            <a:ext cx="14012735" cy="8117238"/>
            <a:chOff x="2020405" y="2039268"/>
            <a:chExt cx="14012735" cy="8117238"/>
          </a:xfrm>
        </p:grpSpPr>
        <p:pic>
          <p:nvPicPr>
            <p:cNvPr id="2050" name="Picture 2" descr="PlantUML diagram">
              <a:extLst>
                <a:ext uri="{FF2B5EF4-FFF2-40B4-BE49-F238E27FC236}">
                  <a16:creationId xmlns:a16="http://schemas.microsoft.com/office/drawing/2014/main" id="{0C188D21-CD49-2D73-0F2E-C005E46BC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265" y="5325720"/>
              <a:ext cx="5162550" cy="476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lantUML diagram">
              <a:extLst>
                <a:ext uri="{FF2B5EF4-FFF2-40B4-BE49-F238E27FC236}">
                  <a16:creationId xmlns:a16="http://schemas.microsoft.com/office/drawing/2014/main" id="{2F0CC112-715A-F207-8F52-EF713D216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1815" y="5336856"/>
              <a:ext cx="6791325" cy="476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PlantUML diagram">
              <a:extLst>
                <a:ext uri="{FF2B5EF4-FFF2-40B4-BE49-F238E27FC236}">
                  <a16:creationId xmlns:a16="http://schemas.microsoft.com/office/drawing/2014/main" id="{40B24E82-662F-4AF4-9127-EFADCF81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405" y="5314584"/>
              <a:ext cx="2058860" cy="484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PlantUML diagram">
              <a:extLst>
                <a:ext uri="{FF2B5EF4-FFF2-40B4-BE49-F238E27FC236}">
                  <a16:creationId xmlns:a16="http://schemas.microsoft.com/office/drawing/2014/main" id="{81E3032D-AF14-5B24-EC7C-D2E8723452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546" y="2039268"/>
              <a:ext cx="13295594" cy="3286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883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065632"/>
            <a:ext cx="18288000" cy="2221368"/>
          </a:xfrm>
          <a:custGeom>
            <a:avLst/>
            <a:gdLst/>
            <a:ahLst/>
            <a:cxnLst/>
            <a:rect l="l" t="t" r="r" b="b"/>
            <a:pathLst>
              <a:path w="18288000" h="2221368">
                <a:moveTo>
                  <a:pt x="0" y="0"/>
                </a:moveTo>
                <a:lnTo>
                  <a:pt x="18288000" y="0"/>
                </a:lnTo>
                <a:lnTo>
                  <a:pt x="18288000" y="2221368"/>
                </a:lnTo>
                <a:lnTo>
                  <a:pt x="0" y="2221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3202" y="0"/>
            <a:ext cx="2184798" cy="1882379"/>
          </a:xfrm>
          <a:custGeom>
            <a:avLst/>
            <a:gdLst/>
            <a:ahLst/>
            <a:cxnLst/>
            <a:rect l="l" t="t" r="r" b="b"/>
            <a:pathLst>
              <a:path w="2184798" h="1882379">
                <a:moveTo>
                  <a:pt x="0" y="0"/>
                </a:moveTo>
                <a:lnTo>
                  <a:pt x="2184798" y="0"/>
                </a:lnTo>
                <a:lnTo>
                  <a:pt x="2184798" y="1882379"/>
                </a:lnTo>
                <a:lnTo>
                  <a:pt x="0" y="1882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870858" y="9135326"/>
            <a:ext cx="441212" cy="441212"/>
            <a:chOff x="0" y="0"/>
            <a:chExt cx="588282" cy="5882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8264" cy="588264"/>
            </a:xfrm>
            <a:custGeom>
              <a:avLst/>
              <a:gdLst/>
              <a:ahLst/>
              <a:cxnLst/>
              <a:rect l="l" t="t" r="r" b="b"/>
              <a:pathLst>
                <a:path w="588264" h="588264">
                  <a:moveTo>
                    <a:pt x="0" y="294132"/>
                  </a:moveTo>
                  <a:cubicBezTo>
                    <a:pt x="0" y="131699"/>
                    <a:pt x="131699" y="0"/>
                    <a:pt x="294132" y="0"/>
                  </a:cubicBezTo>
                  <a:cubicBezTo>
                    <a:pt x="456565" y="0"/>
                    <a:pt x="588264" y="131699"/>
                    <a:pt x="588264" y="294132"/>
                  </a:cubicBezTo>
                  <a:cubicBezTo>
                    <a:pt x="588264" y="456565"/>
                    <a:pt x="456565" y="588264"/>
                    <a:pt x="294132" y="588264"/>
                  </a:cubicBezTo>
                  <a:cubicBezTo>
                    <a:pt x="131699" y="588264"/>
                    <a:pt x="0" y="456565"/>
                    <a:pt x="0" y="2941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4"/>
          <p:cNvSpPr txBox="1"/>
          <p:nvPr>
            <p:custDataLst>
              <p:tags r:id="rId1"/>
            </p:custDataLst>
          </p:nvPr>
        </p:nvSpPr>
        <p:spPr>
          <a:xfrm>
            <a:off x="6134920" y="287614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登录页面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7E264A-76CD-855E-F6E3-69451BE4336A}"/>
              </a:ext>
            </a:extLst>
          </p:cNvPr>
          <p:cNvGrpSpPr/>
          <p:nvPr/>
        </p:nvGrpSpPr>
        <p:grpSpPr>
          <a:xfrm>
            <a:off x="5257798" y="1297461"/>
            <a:ext cx="8292938" cy="2084260"/>
            <a:chOff x="5257800" y="1882379"/>
            <a:chExt cx="8292938" cy="2084260"/>
          </a:xfrm>
        </p:grpSpPr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B307B9CD-97E9-2DA0-DDE6-1D3285E4522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5257800" y="1882379"/>
              <a:ext cx="8208169" cy="2084260"/>
              <a:chOff x="0" y="0"/>
              <a:chExt cx="10944225" cy="2779014"/>
            </a:xfrm>
          </p:grpSpPr>
          <p:sp>
            <p:nvSpPr>
              <p:cNvPr id="9" name="Freeform 12">
                <a:extLst>
                  <a:ext uri="{FF2B5EF4-FFF2-40B4-BE49-F238E27FC236}">
                    <a16:creationId xmlns:a16="http://schemas.microsoft.com/office/drawing/2014/main" id="{17767CA8-C9C2-0ECF-D748-CDF1F6B7B1D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10944225" cy="2779014"/>
              </a:xfrm>
              <a:custGeom>
                <a:avLst/>
                <a:gdLst/>
                <a:ahLst/>
                <a:cxnLst/>
                <a:rect l="l" t="t" r="r" b="b"/>
                <a:pathLst>
                  <a:path w="10944225" h="2779014">
                    <a:moveTo>
                      <a:pt x="0" y="293370"/>
                    </a:moveTo>
                    <a:cubicBezTo>
                      <a:pt x="0" y="131318"/>
                      <a:pt x="131318" y="0"/>
                      <a:pt x="293370" y="0"/>
                    </a:cubicBezTo>
                    <a:lnTo>
                      <a:pt x="10650855" y="0"/>
                    </a:lnTo>
                    <a:cubicBezTo>
                      <a:pt x="10812907" y="0"/>
                      <a:pt x="10944225" y="131318"/>
                      <a:pt x="10944225" y="293370"/>
                    </a:cubicBezTo>
                    <a:lnTo>
                      <a:pt x="10944225" y="2485644"/>
                    </a:lnTo>
                    <a:cubicBezTo>
                      <a:pt x="10944225" y="2647696"/>
                      <a:pt x="10812907" y="2779014"/>
                      <a:pt x="10650855" y="2779014"/>
                    </a:cubicBezTo>
                    <a:lnTo>
                      <a:pt x="293370" y="2779014"/>
                    </a:lnTo>
                    <a:cubicBezTo>
                      <a:pt x="131318" y="2779014"/>
                      <a:pt x="0" y="2647696"/>
                      <a:pt x="0" y="2485644"/>
                    </a:cubicBezTo>
                    <a:close/>
                  </a:path>
                </a:pathLst>
              </a:custGeom>
              <a:solidFill>
                <a:srgbClr val="356AFF"/>
              </a:solidFill>
            </p:spPr>
          </p:sp>
        </p:grp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FF3F435C-0848-583D-B90A-E0B57A0FF77F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524088" y="2224617"/>
              <a:ext cx="7675592" cy="15021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en-US" altLang="zh-CN" sz="3000" dirty="0" err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Streamlit</a:t>
              </a:r>
              <a:r>
                <a:rPr lang="en-US" altLang="zh-CN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Auth</a:t>
              </a: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实现用户注册登录，</a:t>
              </a:r>
              <a:endParaRPr lang="en-US" altLang="zh-CN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为保证安全，将用户信息加密储存在</a:t>
              </a:r>
              <a:endParaRPr lang="en-US" altLang="zh-CN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3960"/>
                </a:lnSpc>
              </a:pPr>
              <a:r>
                <a:rPr lang="en-US" altLang="zh-CN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MongoDB</a:t>
              </a: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的</a:t>
              </a:r>
              <a:r>
                <a:rPr lang="en-US" altLang="zh-CN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Atlas</a:t>
              </a: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云数据库</a:t>
              </a:r>
              <a:endParaRPr lang="en-US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5D23EB92-B054-92CD-B42A-7663F3FD788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2340511" y="2379488"/>
              <a:ext cx="1210227" cy="1090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10"/>
                </a:lnSpc>
              </a:pPr>
              <a:r>
                <a:rPr lang="en-US" sz="6600" dirty="0">
                  <a:solidFill>
                    <a:srgbClr val="FFFFFF"/>
                  </a:solidFill>
                  <a:latin typeface="Montserrat Heavy" panose="00000A00000000000000"/>
                </a:rPr>
                <a:t>01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946B7C1-0649-5D0A-3552-556E1613E7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0497" y="3399071"/>
            <a:ext cx="11587005" cy="68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5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065632"/>
            <a:ext cx="18288000" cy="2221368"/>
          </a:xfrm>
          <a:custGeom>
            <a:avLst/>
            <a:gdLst/>
            <a:ahLst/>
            <a:cxnLst/>
            <a:rect l="l" t="t" r="r" b="b"/>
            <a:pathLst>
              <a:path w="18288000" h="2221368">
                <a:moveTo>
                  <a:pt x="0" y="0"/>
                </a:moveTo>
                <a:lnTo>
                  <a:pt x="18288000" y="0"/>
                </a:lnTo>
                <a:lnTo>
                  <a:pt x="18288000" y="2221368"/>
                </a:lnTo>
                <a:lnTo>
                  <a:pt x="0" y="2221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3202" y="0"/>
            <a:ext cx="2184798" cy="1882379"/>
          </a:xfrm>
          <a:custGeom>
            <a:avLst/>
            <a:gdLst/>
            <a:ahLst/>
            <a:cxnLst/>
            <a:rect l="l" t="t" r="r" b="b"/>
            <a:pathLst>
              <a:path w="2184798" h="1882379">
                <a:moveTo>
                  <a:pt x="0" y="0"/>
                </a:moveTo>
                <a:lnTo>
                  <a:pt x="2184798" y="0"/>
                </a:lnTo>
                <a:lnTo>
                  <a:pt x="2184798" y="1882379"/>
                </a:lnTo>
                <a:lnTo>
                  <a:pt x="0" y="1882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F3A9596-6DB7-FF83-DF52-E89EB372955E}"/>
              </a:ext>
            </a:extLst>
          </p:cNvPr>
          <p:cNvGrpSpPr/>
          <p:nvPr/>
        </p:nvGrpSpPr>
        <p:grpSpPr>
          <a:xfrm>
            <a:off x="5486400" y="1414723"/>
            <a:ext cx="8208170" cy="2084273"/>
            <a:chOff x="5337668" y="1973418"/>
            <a:chExt cx="8208170" cy="2084273"/>
          </a:xfrm>
        </p:grpSpPr>
        <p:grpSp>
          <p:nvGrpSpPr>
            <p:cNvPr id="6" name="Group 6"/>
            <p:cNvGrpSpPr/>
            <p:nvPr>
              <p:custDataLst>
                <p:tags r:id="rId2"/>
              </p:custDataLst>
            </p:nvPr>
          </p:nvGrpSpPr>
          <p:grpSpPr>
            <a:xfrm>
              <a:off x="5337668" y="1973418"/>
              <a:ext cx="8208170" cy="2084273"/>
              <a:chOff x="0" y="0"/>
              <a:chExt cx="10944226" cy="2779030"/>
            </a:xfrm>
          </p:grpSpPr>
          <p:sp>
            <p:nvSpPr>
              <p:cNvPr id="7" name="Freeform 7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10944225" cy="2779014"/>
              </a:xfrm>
              <a:custGeom>
                <a:avLst/>
                <a:gdLst/>
                <a:ahLst/>
                <a:cxnLst/>
                <a:rect l="l" t="t" r="r" b="b"/>
                <a:pathLst>
                  <a:path w="10944225" h="2779014">
                    <a:moveTo>
                      <a:pt x="0" y="293370"/>
                    </a:moveTo>
                    <a:cubicBezTo>
                      <a:pt x="0" y="131318"/>
                      <a:pt x="131318" y="0"/>
                      <a:pt x="293370" y="0"/>
                    </a:cubicBezTo>
                    <a:lnTo>
                      <a:pt x="10650855" y="0"/>
                    </a:lnTo>
                    <a:cubicBezTo>
                      <a:pt x="10812907" y="0"/>
                      <a:pt x="10944225" y="131318"/>
                      <a:pt x="10944225" y="293370"/>
                    </a:cubicBezTo>
                    <a:lnTo>
                      <a:pt x="10944225" y="2485644"/>
                    </a:lnTo>
                    <a:cubicBezTo>
                      <a:pt x="10944225" y="2647696"/>
                      <a:pt x="10812907" y="2779014"/>
                      <a:pt x="10650855" y="2779014"/>
                    </a:cubicBezTo>
                    <a:lnTo>
                      <a:pt x="293370" y="2779014"/>
                    </a:lnTo>
                    <a:cubicBezTo>
                      <a:pt x="131318" y="2779014"/>
                      <a:pt x="0" y="2647696"/>
                      <a:pt x="0" y="248564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5562600" y="2432771"/>
              <a:ext cx="6263890" cy="9831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28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在此界面上传</a:t>
              </a:r>
              <a:r>
                <a:rPr lang="en-US" altLang="zh-CN" sz="28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PDF</a:t>
              </a:r>
              <a:r>
                <a:rPr lang="zh-CN" altLang="en-US" sz="28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或</a:t>
              </a:r>
              <a:r>
                <a:rPr lang="en-US" altLang="zh-CN" sz="28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Word</a:t>
              </a:r>
              <a:r>
                <a:rPr lang="zh-CN" altLang="en-US" sz="28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格式的简历，</a:t>
              </a:r>
              <a:endParaRPr lang="en-US" altLang="zh-CN" sz="28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3960"/>
                </a:lnSpc>
              </a:pPr>
              <a:r>
                <a:rPr lang="zh-CN" altLang="en-US" sz="28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会显示出提取完特征的简历数据。</a:t>
              </a:r>
              <a:endParaRPr lang="en-US" sz="28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TextBox 10"/>
            <p:cNvSpPr txBox="1"/>
            <p:nvPr>
              <p:custDataLst>
                <p:tags r:id="rId4"/>
              </p:custDataLst>
            </p:nvPr>
          </p:nvSpPr>
          <p:spPr>
            <a:xfrm>
              <a:off x="12335610" y="2371160"/>
              <a:ext cx="1210227" cy="1090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10"/>
                </a:lnSpc>
              </a:pPr>
              <a:r>
                <a:rPr lang="en-US" sz="6600" dirty="0">
                  <a:solidFill>
                    <a:srgbClr val="356AFF"/>
                  </a:solidFill>
                  <a:latin typeface="Montserrat Heavy" panose="00000A00000000000000"/>
                </a:rPr>
                <a:t>02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70858" y="9135326"/>
            <a:ext cx="441212" cy="441212"/>
            <a:chOff x="0" y="0"/>
            <a:chExt cx="588282" cy="5882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8264" cy="588264"/>
            </a:xfrm>
            <a:custGeom>
              <a:avLst/>
              <a:gdLst/>
              <a:ahLst/>
              <a:cxnLst/>
              <a:rect l="l" t="t" r="r" b="b"/>
              <a:pathLst>
                <a:path w="588264" h="588264">
                  <a:moveTo>
                    <a:pt x="0" y="294132"/>
                  </a:moveTo>
                  <a:cubicBezTo>
                    <a:pt x="0" y="131699"/>
                    <a:pt x="131699" y="0"/>
                    <a:pt x="294132" y="0"/>
                  </a:cubicBezTo>
                  <a:cubicBezTo>
                    <a:pt x="456565" y="0"/>
                    <a:pt x="588264" y="131699"/>
                    <a:pt x="588264" y="294132"/>
                  </a:cubicBezTo>
                  <a:cubicBezTo>
                    <a:pt x="588264" y="456565"/>
                    <a:pt x="456565" y="588264"/>
                    <a:pt x="294132" y="588264"/>
                  </a:cubicBezTo>
                  <a:cubicBezTo>
                    <a:pt x="131699" y="588264"/>
                    <a:pt x="0" y="456565"/>
                    <a:pt x="0" y="2941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4"/>
          <p:cNvSpPr txBox="1"/>
          <p:nvPr>
            <p:custDataLst>
              <p:tags r:id="rId1"/>
            </p:custDataLst>
          </p:nvPr>
        </p:nvSpPr>
        <p:spPr>
          <a:xfrm>
            <a:off x="6134920" y="516521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用户首页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A3CD9D-ABED-D342-9B6C-17B8D69BEA1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" t="11868" r="3703" b="4074"/>
          <a:stretch/>
        </p:blipFill>
        <p:spPr>
          <a:xfrm>
            <a:off x="3460305" y="3692826"/>
            <a:ext cx="11367387" cy="6417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065632"/>
            <a:ext cx="18288000" cy="2221368"/>
          </a:xfrm>
          <a:custGeom>
            <a:avLst/>
            <a:gdLst/>
            <a:ahLst/>
            <a:cxnLst/>
            <a:rect l="l" t="t" r="r" b="b"/>
            <a:pathLst>
              <a:path w="18288000" h="2221368">
                <a:moveTo>
                  <a:pt x="0" y="0"/>
                </a:moveTo>
                <a:lnTo>
                  <a:pt x="18288000" y="0"/>
                </a:lnTo>
                <a:lnTo>
                  <a:pt x="18288000" y="2221368"/>
                </a:lnTo>
                <a:lnTo>
                  <a:pt x="0" y="2221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3202" y="0"/>
            <a:ext cx="2184798" cy="1882379"/>
          </a:xfrm>
          <a:custGeom>
            <a:avLst/>
            <a:gdLst/>
            <a:ahLst/>
            <a:cxnLst/>
            <a:rect l="l" t="t" r="r" b="b"/>
            <a:pathLst>
              <a:path w="2184798" h="1882379">
                <a:moveTo>
                  <a:pt x="0" y="0"/>
                </a:moveTo>
                <a:lnTo>
                  <a:pt x="2184798" y="0"/>
                </a:lnTo>
                <a:lnTo>
                  <a:pt x="2184798" y="1882379"/>
                </a:lnTo>
                <a:lnTo>
                  <a:pt x="0" y="1882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870858" y="9135326"/>
            <a:ext cx="441212" cy="441212"/>
            <a:chOff x="0" y="0"/>
            <a:chExt cx="588282" cy="5882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8264" cy="588264"/>
            </a:xfrm>
            <a:custGeom>
              <a:avLst/>
              <a:gdLst/>
              <a:ahLst/>
              <a:cxnLst/>
              <a:rect l="l" t="t" r="r" b="b"/>
              <a:pathLst>
                <a:path w="588264" h="588264">
                  <a:moveTo>
                    <a:pt x="0" y="294132"/>
                  </a:moveTo>
                  <a:cubicBezTo>
                    <a:pt x="0" y="131699"/>
                    <a:pt x="131699" y="0"/>
                    <a:pt x="294132" y="0"/>
                  </a:cubicBezTo>
                  <a:cubicBezTo>
                    <a:pt x="456565" y="0"/>
                    <a:pt x="588264" y="131699"/>
                    <a:pt x="588264" y="294132"/>
                  </a:cubicBezTo>
                  <a:cubicBezTo>
                    <a:pt x="588264" y="456565"/>
                    <a:pt x="456565" y="588264"/>
                    <a:pt x="294132" y="588264"/>
                  </a:cubicBezTo>
                  <a:cubicBezTo>
                    <a:pt x="131699" y="588264"/>
                    <a:pt x="0" y="456565"/>
                    <a:pt x="0" y="2941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4"/>
          <p:cNvSpPr txBox="1"/>
          <p:nvPr>
            <p:custDataLst>
              <p:tags r:id="rId1"/>
            </p:custDataLst>
          </p:nvPr>
        </p:nvSpPr>
        <p:spPr>
          <a:xfrm>
            <a:off x="6134920" y="287614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职位推荐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7E264A-76CD-855E-F6E3-69451BE4336A}"/>
              </a:ext>
            </a:extLst>
          </p:cNvPr>
          <p:cNvGrpSpPr/>
          <p:nvPr/>
        </p:nvGrpSpPr>
        <p:grpSpPr>
          <a:xfrm>
            <a:off x="5257798" y="1297461"/>
            <a:ext cx="8292938" cy="2084260"/>
            <a:chOff x="5257800" y="1882379"/>
            <a:chExt cx="8292938" cy="2084260"/>
          </a:xfrm>
        </p:grpSpPr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B307B9CD-97E9-2DA0-DDE6-1D3285E4522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5257800" y="1882379"/>
              <a:ext cx="8208169" cy="2084260"/>
              <a:chOff x="0" y="0"/>
              <a:chExt cx="10944225" cy="2779014"/>
            </a:xfrm>
          </p:grpSpPr>
          <p:sp>
            <p:nvSpPr>
              <p:cNvPr id="9" name="Freeform 12">
                <a:extLst>
                  <a:ext uri="{FF2B5EF4-FFF2-40B4-BE49-F238E27FC236}">
                    <a16:creationId xmlns:a16="http://schemas.microsoft.com/office/drawing/2014/main" id="{17767CA8-C9C2-0ECF-D748-CDF1F6B7B1D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10944225" cy="2779014"/>
              </a:xfrm>
              <a:custGeom>
                <a:avLst/>
                <a:gdLst/>
                <a:ahLst/>
                <a:cxnLst/>
                <a:rect l="l" t="t" r="r" b="b"/>
                <a:pathLst>
                  <a:path w="10944225" h="2779014">
                    <a:moveTo>
                      <a:pt x="0" y="293370"/>
                    </a:moveTo>
                    <a:cubicBezTo>
                      <a:pt x="0" y="131318"/>
                      <a:pt x="131318" y="0"/>
                      <a:pt x="293370" y="0"/>
                    </a:cubicBezTo>
                    <a:lnTo>
                      <a:pt x="10650855" y="0"/>
                    </a:lnTo>
                    <a:cubicBezTo>
                      <a:pt x="10812907" y="0"/>
                      <a:pt x="10944225" y="131318"/>
                      <a:pt x="10944225" y="293370"/>
                    </a:cubicBezTo>
                    <a:lnTo>
                      <a:pt x="10944225" y="2485644"/>
                    </a:lnTo>
                    <a:cubicBezTo>
                      <a:pt x="10944225" y="2647696"/>
                      <a:pt x="10812907" y="2779014"/>
                      <a:pt x="10650855" y="2779014"/>
                    </a:cubicBezTo>
                    <a:lnTo>
                      <a:pt x="293370" y="2779014"/>
                    </a:lnTo>
                    <a:cubicBezTo>
                      <a:pt x="131318" y="2779014"/>
                      <a:pt x="0" y="2647696"/>
                      <a:pt x="0" y="2485644"/>
                    </a:cubicBezTo>
                    <a:close/>
                  </a:path>
                </a:pathLst>
              </a:custGeom>
              <a:solidFill>
                <a:srgbClr val="356AFF"/>
              </a:solidFill>
            </p:spPr>
          </p:sp>
        </p:grp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FF3F435C-0848-583D-B90A-E0B57A0FF77F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524088" y="2224617"/>
              <a:ext cx="7675592" cy="15021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根据简历抽取的特征，</a:t>
              </a:r>
              <a:endParaRPr lang="en-US" altLang="zh-CN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调用推荐算法得到并展示匹配的岗位。</a:t>
              </a:r>
              <a:endParaRPr lang="en-US" altLang="zh-CN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同时可以按照条件来筛选岗位。</a:t>
              </a:r>
              <a:endParaRPr lang="en-US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5D23EB92-B054-92CD-B42A-7663F3FD788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2340511" y="2379488"/>
              <a:ext cx="1210227" cy="1090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10"/>
                </a:lnSpc>
              </a:pPr>
              <a:r>
                <a:rPr lang="en-US" sz="6600" dirty="0">
                  <a:solidFill>
                    <a:srgbClr val="FFFFFF"/>
                  </a:solidFill>
                  <a:latin typeface="Montserrat Heavy" panose="00000A00000000000000"/>
                </a:rPr>
                <a:t>03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7627D99-2571-696A-8072-C8922C70ABB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" t="11412" r="3676" b="4560"/>
          <a:stretch/>
        </p:blipFill>
        <p:spPr>
          <a:xfrm>
            <a:off x="3532582" y="3484079"/>
            <a:ext cx="11658600" cy="659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1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065632"/>
            <a:ext cx="18288000" cy="2221368"/>
          </a:xfrm>
          <a:custGeom>
            <a:avLst/>
            <a:gdLst/>
            <a:ahLst/>
            <a:cxnLst/>
            <a:rect l="l" t="t" r="r" b="b"/>
            <a:pathLst>
              <a:path w="18288000" h="2221368">
                <a:moveTo>
                  <a:pt x="0" y="0"/>
                </a:moveTo>
                <a:lnTo>
                  <a:pt x="18288000" y="0"/>
                </a:lnTo>
                <a:lnTo>
                  <a:pt x="18288000" y="2221368"/>
                </a:lnTo>
                <a:lnTo>
                  <a:pt x="0" y="2221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3202" y="0"/>
            <a:ext cx="2184798" cy="1882379"/>
          </a:xfrm>
          <a:custGeom>
            <a:avLst/>
            <a:gdLst/>
            <a:ahLst/>
            <a:cxnLst/>
            <a:rect l="l" t="t" r="r" b="b"/>
            <a:pathLst>
              <a:path w="2184798" h="1882379">
                <a:moveTo>
                  <a:pt x="0" y="0"/>
                </a:moveTo>
                <a:lnTo>
                  <a:pt x="2184798" y="0"/>
                </a:lnTo>
                <a:lnTo>
                  <a:pt x="2184798" y="1882379"/>
                </a:lnTo>
                <a:lnTo>
                  <a:pt x="0" y="1882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F3A9596-6DB7-FF83-DF52-E89EB372955E}"/>
              </a:ext>
            </a:extLst>
          </p:cNvPr>
          <p:cNvGrpSpPr/>
          <p:nvPr/>
        </p:nvGrpSpPr>
        <p:grpSpPr>
          <a:xfrm>
            <a:off x="5486400" y="1414723"/>
            <a:ext cx="8208170" cy="2084273"/>
            <a:chOff x="5337668" y="1973418"/>
            <a:chExt cx="8208170" cy="2084273"/>
          </a:xfrm>
        </p:grpSpPr>
        <p:grpSp>
          <p:nvGrpSpPr>
            <p:cNvPr id="6" name="Group 6"/>
            <p:cNvGrpSpPr/>
            <p:nvPr>
              <p:custDataLst>
                <p:tags r:id="rId2"/>
              </p:custDataLst>
            </p:nvPr>
          </p:nvGrpSpPr>
          <p:grpSpPr>
            <a:xfrm>
              <a:off x="5337668" y="1973418"/>
              <a:ext cx="8208170" cy="2084273"/>
              <a:chOff x="0" y="0"/>
              <a:chExt cx="10944226" cy="2779030"/>
            </a:xfrm>
          </p:grpSpPr>
          <p:sp>
            <p:nvSpPr>
              <p:cNvPr id="7" name="Freeform 7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10944225" cy="2779014"/>
              </a:xfrm>
              <a:custGeom>
                <a:avLst/>
                <a:gdLst/>
                <a:ahLst/>
                <a:cxnLst/>
                <a:rect l="l" t="t" r="r" b="b"/>
                <a:pathLst>
                  <a:path w="10944225" h="2779014">
                    <a:moveTo>
                      <a:pt x="0" y="293370"/>
                    </a:moveTo>
                    <a:cubicBezTo>
                      <a:pt x="0" y="131318"/>
                      <a:pt x="131318" y="0"/>
                      <a:pt x="293370" y="0"/>
                    </a:cubicBezTo>
                    <a:lnTo>
                      <a:pt x="10650855" y="0"/>
                    </a:lnTo>
                    <a:cubicBezTo>
                      <a:pt x="10812907" y="0"/>
                      <a:pt x="10944225" y="131318"/>
                      <a:pt x="10944225" y="293370"/>
                    </a:cubicBezTo>
                    <a:lnTo>
                      <a:pt x="10944225" y="2485644"/>
                    </a:lnTo>
                    <a:cubicBezTo>
                      <a:pt x="10944225" y="2647696"/>
                      <a:pt x="10812907" y="2779014"/>
                      <a:pt x="10650855" y="2779014"/>
                    </a:cubicBezTo>
                    <a:lnTo>
                      <a:pt x="293370" y="2779014"/>
                    </a:lnTo>
                    <a:cubicBezTo>
                      <a:pt x="131318" y="2779014"/>
                      <a:pt x="0" y="2647696"/>
                      <a:pt x="0" y="248564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5562600" y="2432771"/>
              <a:ext cx="6263890" cy="1496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28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在此处可以选择指定的岗位，</a:t>
              </a:r>
              <a:endParaRPr lang="en-US" altLang="zh-CN" sz="28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3960"/>
                </a:lnSpc>
              </a:pPr>
              <a:r>
                <a:rPr lang="zh-CN" altLang="en-US" sz="28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分析自身的能力与岗位要求的匹配程度，</a:t>
              </a:r>
              <a:endParaRPr lang="en-US" altLang="zh-CN" sz="28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3960"/>
                </a:lnSpc>
              </a:pPr>
              <a:r>
                <a:rPr lang="zh-CN" altLang="en-US" sz="28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并可视化直观地展现给求职者。</a:t>
              </a:r>
              <a:endParaRPr lang="en-US" sz="28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TextBox 10"/>
            <p:cNvSpPr txBox="1"/>
            <p:nvPr>
              <p:custDataLst>
                <p:tags r:id="rId4"/>
              </p:custDataLst>
            </p:nvPr>
          </p:nvSpPr>
          <p:spPr>
            <a:xfrm>
              <a:off x="12335610" y="2371160"/>
              <a:ext cx="1210227" cy="1090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10"/>
                </a:lnSpc>
              </a:pPr>
              <a:r>
                <a:rPr lang="en-US" sz="6600" dirty="0">
                  <a:solidFill>
                    <a:srgbClr val="356AFF"/>
                  </a:solidFill>
                  <a:latin typeface="Montserrat Heavy" panose="00000A00000000000000"/>
                </a:rPr>
                <a:t>04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70858" y="9135326"/>
            <a:ext cx="441212" cy="441212"/>
            <a:chOff x="0" y="0"/>
            <a:chExt cx="588282" cy="5882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8264" cy="588264"/>
            </a:xfrm>
            <a:custGeom>
              <a:avLst/>
              <a:gdLst/>
              <a:ahLst/>
              <a:cxnLst/>
              <a:rect l="l" t="t" r="r" b="b"/>
              <a:pathLst>
                <a:path w="588264" h="588264">
                  <a:moveTo>
                    <a:pt x="0" y="294132"/>
                  </a:moveTo>
                  <a:cubicBezTo>
                    <a:pt x="0" y="131699"/>
                    <a:pt x="131699" y="0"/>
                    <a:pt x="294132" y="0"/>
                  </a:cubicBezTo>
                  <a:cubicBezTo>
                    <a:pt x="456565" y="0"/>
                    <a:pt x="588264" y="131699"/>
                    <a:pt x="588264" y="294132"/>
                  </a:cubicBezTo>
                  <a:cubicBezTo>
                    <a:pt x="588264" y="456565"/>
                    <a:pt x="456565" y="588264"/>
                    <a:pt x="294132" y="588264"/>
                  </a:cubicBezTo>
                  <a:cubicBezTo>
                    <a:pt x="131699" y="588264"/>
                    <a:pt x="0" y="456565"/>
                    <a:pt x="0" y="2941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4"/>
          <p:cNvSpPr txBox="1"/>
          <p:nvPr>
            <p:custDataLst>
              <p:tags r:id="rId1"/>
            </p:custDataLst>
          </p:nvPr>
        </p:nvSpPr>
        <p:spPr>
          <a:xfrm>
            <a:off x="6134920" y="516521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能力评估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74C683-DE80-1C04-5B74-EFA4CDA9AD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1427" r="4431" b="4557"/>
          <a:stretch/>
        </p:blipFill>
        <p:spPr>
          <a:xfrm>
            <a:off x="3481932" y="3692826"/>
            <a:ext cx="11324136" cy="64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35"/>
          <p:cNvSpPr/>
          <p:nvPr>
            <p:custDataLst>
              <p:tags r:id="rId1"/>
            </p:custDataLst>
          </p:nvPr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120137" y="4702694"/>
            <a:ext cx="881613" cy="881613"/>
            <a:chOff x="0" y="0"/>
            <a:chExt cx="1175484" cy="1175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12" cy="1175512"/>
            </a:xfrm>
            <a:custGeom>
              <a:avLst/>
              <a:gdLst/>
              <a:ahLst/>
              <a:cxnLst/>
              <a:rect l="l" t="t" r="r" b="b"/>
              <a:pathLst>
                <a:path w="1175512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512" y="263144"/>
                    <a:pt x="1175512" y="587756"/>
                  </a:cubicBezTo>
                  <a:cubicBezTo>
                    <a:pt x="1175512" y="912368"/>
                    <a:pt x="912368" y="1175512"/>
                    <a:pt x="587756" y="1175512"/>
                  </a:cubicBez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7739793"/>
            <a:ext cx="4166946" cy="2547208"/>
          </a:xfrm>
          <a:custGeom>
            <a:avLst/>
            <a:gdLst/>
            <a:ahLst/>
            <a:cxnLst/>
            <a:rect l="l" t="t" r="r" b="b"/>
            <a:pathLst>
              <a:path w="4166946" h="2547208">
                <a:moveTo>
                  <a:pt x="0" y="0"/>
                </a:moveTo>
                <a:lnTo>
                  <a:pt x="4166946" y="0"/>
                </a:lnTo>
                <a:lnTo>
                  <a:pt x="4166946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1812" y="7673386"/>
            <a:ext cx="2936188" cy="2613614"/>
          </a:xfrm>
          <a:custGeom>
            <a:avLst/>
            <a:gdLst/>
            <a:ahLst/>
            <a:cxnLst/>
            <a:rect l="l" t="t" r="r" b="b"/>
            <a:pathLst>
              <a:path w="2936188" h="2613614">
                <a:moveTo>
                  <a:pt x="0" y="0"/>
                </a:moveTo>
                <a:lnTo>
                  <a:pt x="2936188" y="0"/>
                </a:lnTo>
                <a:lnTo>
                  <a:pt x="2936188" y="2613614"/>
                </a:lnTo>
                <a:lnTo>
                  <a:pt x="0" y="26136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6348" y="-9525"/>
            <a:ext cx="3491176" cy="2688062"/>
          </a:xfrm>
          <a:custGeom>
            <a:avLst/>
            <a:gdLst/>
            <a:ahLst/>
            <a:cxnLst/>
            <a:rect l="l" t="t" r="r" b="b"/>
            <a:pathLst>
              <a:path w="3491176" h="2688062">
                <a:moveTo>
                  <a:pt x="0" y="0"/>
                </a:moveTo>
                <a:lnTo>
                  <a:pt x="3491177" y="0"/>
                </a:lnTo>
                <a:lnTo>
                  <a:pt x="3491177" y="2688062"/>
                </a:lnTo>
                <a:lnTo>
                  <a:pt x="0" y="2688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81124" y="492074"/>
            <a:ext cx="663678" cy="663678"/>
            <a:chOff x="0" y="0"/>
            <a:chExt cx="884904" cy="884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936" cy="884936"/>
            </a:xfrm>
            <a:custGeom>
              <a:avLst/>
              <a:gdLst/>
              <a:ahLst/>
              <a:cxnLst/>
              <a:rect l="l" t="t" r="r" b="b"/>
              <a:pathLst>
                <a:path w="884936" h="884936">
                  <a:moveTo>
                    <a:pt x="0" y="442468"/>
                  </a:moveTo>
                  <a:cubicBezTo>
                    <a:pt x="0" y="198120"/>
                    <a:pt x="198120" y="0"/>
                    <a:pt x="442468" y="0"/>
                  </a:cubicBezTo>
                  <a:cubicBezTo>
                    <a:pt x="686816" y="0"/>
                    <a:pt x="884936" y="198120"/>
                    <a:pt x="884936" y="442468"/>
                  </a:cubicBezTo>
                  <a:cubicBezTo>
                    <a:pt x="884936" y="686816"/>
                    <a:pt x="686816" y="884936"/>
                    <a:pt x="442468" y="884936"/>
                  </a:cubicBezTo>
                  <a:cubicBezTo>
                    <a:pt x="198120" y="884936"/>
                    <a:pt x="0" y="686816"/>
                    <a:pt x="0" y="442468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63274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50397" y="4944540"/>
            <a:ext cx="10787204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zh-CN" altLang="en-US" sz="12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en-US" sz="12000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28964" y="2390905"/>
            <a:ext cx="9030070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0"/>
              </a:lnSpc>
            </a:pPr>
            <a:r>
              <a:rPr lang="en-US" sz="17250">
                <a:solidFill>
                  <a:srgbClr val="8497B0"/>
                </a:solidFill>
                <a:latin typeface="Montserrat Ultra-Bold" panose="00000900000000000000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0052" y="6863589"/>
            <a:ext cx="7627895" cy="48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0"/>
              </a:lnSpc>
            </a:pPr>
            <a:r>
              <a:rPr lang="zh-CN" altLang="en-US" sz="27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分析需求，明确系统目标</a:t>
            </a:r>
            <a:endParaRPr lang="en-US" sz="2700" dirty="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352170" y="2226470"/>
            <a:ext cx="439840" cy="439840"/>
            <a:chOff x="0" y="0"/>
            <a:chExt cx="586454" cy="586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486" cy="586486"/>
            </a:xfrm>
            <a:custGeom>
              <a:avLst/>
              <a:gdLst/>
              <a:ahLst/>
              <a:cxnLst/>
              <a:rect l="l" t="t" r="r" b="b"/>
              <a:pathLst>
                <a:path w="586486" h="586486">
                  <a:moveTo>
                    <a:pt x="0" y="293243"/>
                  </a:moveTo>
                  <a:cubicBezTo>
                    <a:pt x="0" y="131318"/>
                    <a:pt x="131318" y="0"/>
                    <a:pt x="293243" y="0"/>
                  </a:cubicBezTo>
                  <a:cubicBezTo>
                    <a:pt x="455168" y="0"/>
                    <a:pt x="586486" y="131318"/>
                    <a:pt x="586486" y="293243"/>
                  </a:cubicBezTo>
                  <a:cubicBezTo>
                    <a:pt x="586486" y="455168"/>
                    <a:pt x="455168" y="586486"/>
                    <a:pt x="293243" y="586486"/>
                  </a:cubicBezTo>
                  <a:cubicBezTo>
                    <a:pt x="131318" y="586486"/>
                    <a:pt x="0" y="455168"/>
                    <a:pt x="0" y="293243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97742" y="8893346"/>
            <a:ext cx="569742" cy="569742"/>
            <a:chOff x="0" y="0"/>
            <a:chExt cx="759656" cy="759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2919" y="7834312"/>
            <a:ext cx="885825" cy="885825"/>
            <a:chOff x="0" y="0"/>
            <a:chExt cx="1181100" cy="1181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1100" cy="1181100"/>
            </a:xfrm>
            <a:custGeom>
              <a:avLst/>
              <a:gdLst/>
              <a:ahLst/>
              <a:cxnLst/>
              <a:rect l="l" t="t" r="r" b="b"/>
              <a:pathLst>
                <a:path w="1181100" h="1181100">
                  <a:moveTo>
                    <a:pt x="1181100" y="590550"/>
                  </a:move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065632"/>
            <a:ext cx="18288000" cy="2221368"/>
          </a:xfrm>
          <a:custGeom>
            <a:avLst/>
            <a:gdLst/>
            <a:ahLst/>
            <a:cxnLst/>
            <a:rect l="l" t="t" r="r" b="b"/>
            <a:pathLst>
              <a:path w="18288000" h="2221368">
                <a:moveTo>
                  <a:pt x="0" y="0"/>
                </a:moveTo>
                <a:lnTo>
                  <a:pt x="18288000" y="0"/>
                </a:lnTo>
                <a:lnTo>
                  <a:pt x="18288000" y="2221368"/>
                </a:lnTo>
                <a:lnTo>
                  <a:pt x="0" y="2221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3202" y="0"/>
            <a:ext cx="2184798" cy="1882379"/>
          </a:xfrm>
          <a:custGeom>
            <a:avLst/>
            <a:gdLst/>
            <a:ahLst/>
            <a:cxnLst/>
            <a:rect l="l" t="t" r="r" b="b"/>
            <a:pathLst>
              <a:path w="2184798" h="1882379">
                <a:moveTo>
                  <a:pt x="0" y="0"/>
                </a:moveTo>
                <a:lnTo>
                  <a:pt x="2184798" y="0"/>
                </a:lnTo>
                <a:lnTo>
                  <a:pt x="2184798" y="1882379"/>
                </a:lnTo>
                <a:lnTo>
                  <a:pt x="0" y="1882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870858" y="9135326"/>
            <a:ext cx="441212" cy="441212"/>
            <a:chOff x="0" y="0"/>
            <a:chExt cx="588282" cy="5882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8264" cy="588264"/>
            </a:xfrm>
            <a:custGeom>
              <a:avLst/>
              <a:gdLst/>
              <a:ahLst/>
              <a:cxnLst/>
              <a:rect l="l" t="t" r="r" b="b"/>
              <a:pathLst>
                <a:path w="588264" h="588264">
                  <a:moveTo>
                    <a:pt x="0" y="294132"/>
                  </a:moveTo>
                  <a:cubicBezTo>
                    <a:pt x="0" y="131699"/>
                    <a:pt x="131699" y="0"/>
                    <a:pt x="294132" y="0"/>
                  </a:cubicBezTo>
                  <a:cubicBezTo>
                    <a:pt x="456565" y="0"/>
                    <a:pt x="588264" y="131699"/>
                    <a:pt x="588264" y="294132"/>
                  </a:cubicBezTo>
                  <a:cubicBezTo>
                    <a:pt x="588264" y="456565"/>
                    <a:pt x="456565" y="588264"/>
                    <a:pt x="294132" y="588264"/>
                  </a:cubicBezTo>
                  <a:cubicBezTo>
                    <a:pt x="131699" y="588264"/>
                    <a:pt x="0" y="456565"/>
                    <a:pt x="0" y="2941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4"/>
          <p:cNvSpPr txBox="1"/>
          <p:nvPr>
            <p:custDataLst>
              <p:tags r:id="rId1"/>
            </p:custDataLst>
          </p:nvPr>
        </p:nvSpPr>
        <p:spPr>
          <a:xfrm>
            <a:off x="6134920" y="287614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职场趋势可视化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7E264A-76CD-855E-F6E3-69451BE4336A}"/>
              </a:ext>
            </a:extLst>
          </p:cNvPr>
          <p:cNvGrpSpPr/>
          <p:nvPr/>
        </p:nvGrpSpPr>
        <p:grpSpPr>
          <a:xfrm>
            <a:off x="5257798" y="1297461"/>
            <a:ext cx="8292938" cy="2084260"/>
            <a:chOff x="5257800" y="1882379"/>
            <a:chExt cx="8292938" cy="2084260"/>
          </a:xfrm>
        </p:grpSpPr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B307B9CD-97E9-2DA0-DDE6-1D3285E4522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5257800" y="1882379"/>
              <a:ext cx="8208169" cy="2084260"/>
              <a:chOff x="0" y="0"/>
              <a:chExt cx="10944225" cy="2779014"/>
            </a:xfrm>
          </p:grpSpPr>
          <p:sp>
            <p:nvSpPr>
              <p:cNvPr id="9" name="Freeform 12">
                <a:extLst>
                  <a:ext uri="{FF2B5EF4-FFF2-40B4-BE49-F238E27FC236}">
                    <a16:creationId xmlns:a16="http://schemas.microsoft.com/office/drawing/2014/main" id="{17767CA8-C9C2-0ECF-D748-CDF1F6B7B1D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10944225" cy="2779014"/>
              </a:xfrm>
              <a:custGeom>
                <a:avLst/>
                <a:gdLst/>
                <a:ahLst/>
                <a:cxnLst/>
                <a:rect l="l" t="t" r="r" b="b"/>
                <a:pathLst>
                  <a:path w="10944225" h="2779014">
                    <a:moveTo>
                      <a:pt x="0" y="293370"/>
                    </a:moveTo>
                    <a:cubicBezTo>
                      <a:pt x="0" y="131318"/>
                      <a:pt x="131318" y="0"/>
                      <a:pt x="293370" y="0"/>
                    </a:cubicBezTo>
                    <a:lnTo>
                      <a:pt x="10650855" y="0"/>
                    </a:lnTo>
                    <a:cubicBezTo>
                      <a:pt x="10812907" y="0"/>
                      <a:pt x="10944225" y="131318"/>
                      <a:pt x="10944225" y="293370"/>
                    </a:cubicBezTo>
                    <a:lnTo>
                      <a:pt x="10944225" y="2485644"/>
                    </a:lnTo>
                    <a:cubicBezTo>
                      <a:pt x="10944225" y="2647696"/>
                      <a:pt x="10812907" y="2779014"/>
                      <a:pt x="10650855" y="2779014"/>
                    </a:cubicBezTo>
                    <a:lnTo>
                      <a:pt x="293370" y="2779014"/>
                    </a:lnTo>
                    <a:cubicBezTo>
                      <a:pt x="131318" y="2779014"/>
                      <a:pt x="0" y="2647696"/>
                      <a:pt x="0" y="2485644"/>
                    </a:cubicBezTo>
                    <a:close/>
                  </a:path>
                </a:pathLst>
              </a:custGeom>
              <a:solidFill>
                <a:srgbClr val="356AFF"/>
              </a:solidFill>
            </p:spPr>
          </p:sp>
        </p:grp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FF3F435C-0848-583D-B90A-E0B57A0FF77F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524088" y="2224617"/>
              <a:ext cx="7675592" cy="15021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将当前所有的岗位信息进行统计可视化，</a:t>
              </a:r>
              <a:endParaRPr lang="en-US" altLang="zh-CN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展示出不同城市的岗位数量和平均薪资，</a:t>
              </a:r>
              <a:endParaRPr lang="en-US" altLang="zh-CN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方便求职者决策自己的求职意向。</a:t>
              </a:r>
              <a:endParaRPr lang="en-US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5D23EB92-B054-92CD-B42A-7663F3FD788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2340511" y="2379488"/>
              <a:ext cx="1210227" cy="1090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10"/>
                </a:lnSpc>
              </a:pPr>
              <a:r>
                <a:rPr lang="en-US" sz="6600" dirty="0">
                  <a:solidFill>
                    <a:srgbClr val="FFFFFF"/>
                  </a:solidFill>
                  <a:latin typeface="Montserrat Heavy" panose="00000A00000000000000"/>
                </a:rPr>
                <a:t>05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87A0C58-6118-52B7-7FAF-F349918AFC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427" y="3381721"/>
            <a:ext cx="8814762" cy="67860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055A1E-3BFF-D166-46B3-88960FE786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0536" y="3381720"/>
            <a:ext cx="8870306" cy="67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065632"/>
            <a:ext cx="18288000" cy="2221368"/>
          </a:xfrm>
          <a:custGeom>
            <a:avLst/>
            <a:gdLst/>
            <a:ahLst/>
            <a:cxnLst/>
            <a:rect l="l" t="t" r="r" b="b"/>
            <a:pathLst>
              <a:path w="18288000" h="2221368">
                <a:moveTo>
                  <a:pt x="0" y="0"/>
                </a:moveTo>
                <a:lnTo>
                  <a:pt x="18288000" y="0"/>
                </a:lnTo>
                <a:lnTo>
                  <a:pt x="18288000" y="2221368"/>
                </a:lnTo>
                <a:lnTo>
                  <a:pt x="0" y="2221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3202" y="0"/>
            <a:ext cx="2184798" cy="1882379"/>
          </a:xfrm>
          <a:custGeom>
            <a:avLst/>
            <a:gdLst/>
            <a:ahLst/>
            <a:cxnLst/>
            <a:rect l="l" t="t" r="r" b="b"/>
            <a:pathLst>
              <a:path w="2184798" h="1882379">
                <a:moveTo>
                  <a:pt x="0" y="0"/>
                </a:moveTo>
                <a:lnTo>
                  <a:pt x="2184798" y="0"/>
                </a:lnTo>
                <a:lnTo>
                  <a:pt x="2184798" y="1882379"/>
                </a:lnTo>
                <a:lnTo>
                  <a:pt x="0" y="1882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870858" y="9135326"/>
            <a:ext cx="441212" cy="441212"/>
            <a:chOff x="0" y="0"/>
            <a:chExt cx="588282" cy="5882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8264" cy="588264"/>
            </a:xfrm>
            <a:custGeom>
              <a:avLst/>
              <a:gdLst/>
              <a:ahLst/>
              <a:cxnLst/>
              <a:rect l="l" t="t" r="r" b="b"/>
              <a:pathLst>
                <a:path w="588264" h="588264">
                  <a:moveTo>
                    <a:pt x="0" y="294132"/>
                  </a:moveTo>
                  <a:cubicBezTo>
                    <a:pt x="0" y="131699"/>
                    <a:pt x="131699" y="0"/>
                    <a:pt x="294132" y="0"/>
                  </a:cubicBezTo>
                  <a:cubicBezTo>
                    <a:pt x="456565" y="0"/>
                    <a:pt x="588264" y="131699"/>
                    <a:pt x="588264" y="294132"/>
                  </a:cubicBezTo>
                  <a:cubicBezTo>
                    <a:pt x="588264" y="456565"/>
                    <a:pt x="456565" y="588264"/>
                    <a:pt x="294132" y="588264"/>
                  </a:cubicBezTo>
                  <a:cubicBezTo>
                    <a:pt x="131699" y="588264"/>
                    <a:pt x="0" y="456565"/>
                    <a:pt x="0" y="2941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4"/>
          <p:cNvSpPr txBox="1"/>
          <p:nvPr>
            <p:custDataLst>
              <p:tags r:id="rId1"/>
            </p:custDataLst>
          </p:nvPr>
        </p:nvSpPr>
        <p:spPr>
          <a:xfrm>
            <a:off x="6134920" y="287614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效果展示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1643594dce028ec354edba544dd5c7f3_raw">
            <a:hlinkClick r:id="" action="ppaction://media"/>
            <a:extLst>
              <a:ext uri="{FF2B5EF4-FFF2-40B4-BE49-F238E27FC236}">
                <a16:creationId xmlns:a16="http://schemas.microsoft.com/office/drawing/2014/main" id="{25ECE213-9C53-8462-29E2-CBCB3D05928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67000" y="1409700"/>
            <a:ext cx="13166725" cy="828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35"/>
          <p:cNvSpPr/>
          <p:nvPr>
            <p:custDataLst>
              <p:tags r:id="rId1"/>
            </p:custDataLst>
          </p:nvPr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120137" y="4702694"/>
            <a:ext cx="881613" cy="881613"/>
            <a:chOff x="0" y="0"/>
            <a:chExt cx="1175484" cy="1175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12" cy="1175512"/>
            </a:xfrm>
            <a:custGeom>
              <a:avLst/>
              <a:gdLst/>
              <a:ahLst/>
              <a:cxnLst/>
              <a:rect l="l" t="t" r="r" b="b"/>
              <a:pathLst>
                <a:path w="1175512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512" y="263144"/>
                    <a:pt x="1175512" y="587756"/>
                  </a:cubicBezTo>
                  <a:cubicBezTo>
                    <a:pt x="1175512" y="912368"/>
                    <a:pt x="912368" y="1175512"/>
                    <a:pt x="587756" y="1175512"/>
                  </a:cubicBez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7739793"/>
            <a:ext cx="4166946" cy="2547208"/>
          </a:xfrm>
          <a:custGeom>
            <a:avLst/>
            <a:gdLst/>
            <a:ahLst/>
            <a:cxnLst/>
            <a:rect l="l" t="t" r="r" b="b"/>
            <a:pathLst>
              <a:path w="4166946" h="2547208">
                <a:moveTo>
                  <a:pt x="0" y="0"/>
                </a:moveTo>
                <a:lnTo>
                  <a:pt x="4166946" y="0"/>
                </a:lnTo>
                <a:lnTo>
                  <a:pt x="4166946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1812" y="7673386"/>
            <a:ext cx="2936188" cy="2613614"/>
          </a:xfrm>
          <a:custGeom>
            <a:avLst/>
            <a:gdLst/>
            <a:ahLst/>
            <a:cxnLst/>
            <a:rect l="l" t="t" r="r" b="b"/>
            <a:pathLst>
              <a:path w="2936188" h="2613614">
                <a:moveTo>
                  <a:pt x="0" y="0"/>
                </a:moveTo>
                <a:lnTo>
                  <a:pt x="2936188" y="0"/>
                </a:lnTo>
                <a:lnTo>
                  <a:pt x="2936188" y="2613614"/>
                </a:lnTo>
                <a:lnTo>
                  <a:pt x="0" y="26136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6348" y="-9525"/>
            <a:ext cx="3491176" cy="2688062"/>
          </a:xfrm>
          <a:custGeom>
            <a:avLst/>
            <a:gdLst/>
            <a:ahLst/>
            <a:cxnLst/>
            <a:rect l="l" t="t" r="r" b="b"/>
            <a:pathLst>
              <a:path w="3491176" h="2688062">
                <a:moveTo>
                  <a:pt x="0" y="0"/>
                </a:moveTo>
                <a:lnTo>
                  <a:pt x="3491177" y="0"/>
                </a:lnTo>
                <a:lnTo>
                  <a:pt x="3491177" y="2688062"/>
                </a:lnTo>
                <a:lnTo>
                  <a:pt x="0" y="2688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81124" y="492074"/>
            <a:ext cx="663678" cy="663678"/>
            <a:chOff x="0" y="0"/>
            <a:chExt cx="884904" cy="884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936" cy="884936"/>
            </a:xfrm>
            <a:custGeom>
              <a:avLst/>
              <a:gdLst/>
              <a:ahLst/>
              <a:cxnLst/>
              <a:rect l="l" t="t" r="r" b="b"/>
              <a:pathLst>
                <a:path w="884936" h="884936">
                  <a:moveTo>
                    <a:pt x="0" y="442468"/>
                  </a:moveTo>
                  <a:cubicBezTo>
                    <a:pt x="0" y="198120"/>
                    <a:pt x="198120" y="0"/>
                    <a:pt x="442468" y="0"/>
                  </a:cubicBezTo>
                  <a:cubicBezTo>
                    <a:pt x="686816" y="0"/>
                    <a:pt x="884936" y="198120"/>
                    <a:pt x="884936" y="442468"/>
                  </a:cubicBezTo>
                  <a:cubicBezTo>
                    <a:pt x="884936" y="686816"/>
                    <a:pt x="686816" y="884936"/>
                    <a:pt x="442468" y="884936"/>
                  </a:cubicBezTo>
                  <a:cubicBezTo>
                    <a:pt x="198120" y="884936"/>
                    <a:pt x="0" y="686816"/>
                    <a:pt x="0" y="442468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63274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2580529-9857-DDFA-6C0C-00E3BC6F9185}"/>
              </a:ext>
            </a:extLst>
          </p:cNvPr>
          <p:cNvGrpSpPr/>
          <p:nvPr/>
        </p:nvGrpSpPr>
        <p:grpSpPr>
          <a:xfrm>
            <a:off x="982269" y="456738"/>
            <a:ext cx="3200401" cy="2405401"/>
            <a:chOff x="7543799" y="4944540"/>
            <a:chExt cx="3200401" cy="2405401"/>
          </a:xfrm>
        </p:grpSpPr>
        <p:sp>
          <p:nvSpPr>
            <p:cNvPr id="10" name="TextBox 10"/>
            <p:cNvSpPr txBox="1"/>
            <p:nvPr/>
          </p:nvSpPr>
          <p:spPr>
            <a:xfrm>
              <a:off x="7543799" y="4944540"/>
              <a:ext cx="3200401" cy="1846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zh-CN" altLang="en-US" sz="120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评价</a:t>
              </a:r>
              <a:endParaRPr lang="en-US" sz="12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543799" y="6863589"/>
              <a:ext cx="3200401" cy="486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10"/>
                </a:lnSpc>
              </a:pPr>
              <a:r>
                <a:rPr lang="zh-CN" altLang="en-US" sz="27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服创大赛专家评语</a:t>
              </a:r>
              <a:endParaRPr lang="en-US" sz="27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352170" y="2226470"/>
            <a:ext cx="439840" cy="439840"/>
            <a:chOff x="0" y="0"/>
            <a:chExt cx="586454" cy="586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486" cy="586486"/>
            </a:xfrm>
            <a:custGeom>
              <a:avLst/>
              <a:gdLst/>
              <a:ahLst/>
              <a:cxnLst/>
              <a:rect l="l" t="t" r="r" b="b"/>
              <a:pathLst>
                <a:path w="586486" h="586486">
                  <a:moveTo>
                    <a:pt x="0" y="293243"/>
                  </a:moveTo>
                  <a:cubicBezTo>
                    <a:pt x="0" y="131318"/>
                    <a:pt x="131318" y="0"/>
                    <a:pt x="293243" y="0"/>
                  </a:cubicBezTo>
                  <a:cubicBezTo>
                    <a:pt x="455168" y="0"/>
                    <a:pt x="586486" y="131318"/>
                    <a:pt x="586486" y="293243"/>
                  </a:cubicBezTo>
                  <a:cubicBezTo>
                    <a:pt x="586486" y="455168"/>
                    <a:pt x="455168" y="586486"/>
                    <a:pt x="293243" y="586486"/>
                  </a:cubicBezTo>
                  <a:cubicBezTo>
                    <a:pt x="131318" y="586486"/>
                    <a:pt x="0" y="455168"/>
                    <a:pt x="0" y="293243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97742" y="8893346"/>
            <a:ext cx="569742" cy="569742"/>
            <a:chOff x="0" y="0"/>
            <a:chExt cx="759656" cy="759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2919" y="7834312"/>
            <a:ext cx="885825" cy="885825"/>
            <a:chOff x="0" y="0"/>
            <a:chExt cx="1181100" cy="1181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1100" cy="1181100"/>
            </a:xfrm>
            <a:custGeom>
              <a:avLst/>
              <a:gdLst/>
              <a:ahLst/>
              <a:cxnLst/>
              <a:rect l="l" t="t" r="r" b="b"/>
              <a:pathLst>
                <a:path w="1181100" h="1181100">
                  <a:moveTo>
                    <a:pt x="1181100" y="590550"/>
                  </a:move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6D4F2E4-591B-C9C1-57C4-BD6514A7D9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551" y="3140930"/>
            <a:ext cx="16467551" cy="67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35"/>
          <p:cNvSpPr/>
          <p:nvPr>
            <p:custDataLst>
              <p:tags r:id="rId1"/>
            </p:custDataLst>
          </p:nvPr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120137" y="4702694"/>
            <a:ext cx="881613" cy="881613"/>
            <a:chOff x="0" y="0"/>
            <a:chExt cx="1175484" cy="1175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12" cy="1175512"/>
            </a:xfrm>
            <a:custGeom>
              <a:avLst/>
              <a:gdLst/>
              <a:ahLst/>
              <a:cxnLst/>
              <a:rect l="l" t="t" r="r" b="b"/>
              <a:pathLst>
                <a:path w="1175512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512" y="263144"/>
                    <a:pt x="1175512" y="587756"/>
                  </a:cubicBezTo>
                  <a:cubicBezTo>
                    <a:pt x="1175512" y="912368"/>
                    <a:pt x="912368" y="1175512"/>
                    <a:pt x="587756" y="1175512"/>
                  </a:cubicBez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7739793"/>
            <a:ext cx="4166946" cy="2547208"/>
          </a:xfrm>
          <a:custGeom>
            <a:avLst/>
            <a:gdLst/>
            <a:ahLst/>
            <a:cxnLst/>
            <a:rect l="l" t="t" r="r" b="b"/>
            <a:pathLst>
              <a:path w="4166946" h="2547208">
                <a:moveTo>
                  <a:pt x="0" y="0"/>
                </a:moveTo>
                <a:lnTo>
                  <a:pt x="4166946" y="0"/>
                </a:lnTo>
                <a:lnTo>
                  <a:pt x="4166946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1812" y="7673386"/>
            <a:ext cx="2936188" cy="2613614"/>
          </a:xfrm>
          <a:custGeom>
            <a:avLst/>
            <a:gdLst/>
            <a:ahLst/>
            <a:cxnLst/>
            <a:rect l="l" t="t" r="r" b="b"/>
            <a:pathLst>
              <a:path w="2936188" h="2613614">
                <a:moveTo>
                  <a:pt x="0" y="0"/>
                </a:moveTo>
                <a:lnTo>
                  <a:pt x="2936188" y="0"/>
                </a:lnTo>
                <a:lnTo>
                  <a:pt x="2936188" y="2613614"/>
                </a:lnTo>
                <a:lnTo>
                  <a:pt x="0" y="26136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6348" y="-9525"/>
            <a:ext cx="3491176" cy="2688062"/>
          </a:xfrm>
          <a:custGeom>
            <a:avLst/>
            <a:gdLst/>
            <a:ahLst/>
            <a:cxnLst/>
            <a:rect l="l" t="t" r="r" b="b"/>
            <a:pathLst>
              <a:path w="3491176" h="2688062">
                <a:moveTo>
                  <a:pt x="0" y="0"/>
                </a:moveTo>
                <a:lnTo>
                  <a:pt x="3491177" y="0"/>
                </a:lnTo>
                <a:lnTo>
                  <a:pt x="3491177" y="2688062"/>
                </a:lnTo>
                <a:lnTo>
                  <a:pt x="0" y="2688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81124" y="492074"/>
            <a:ext cx="663678" cy="663678"/>
            <a:chOff x="0" y="0"/>
            <a:chExt cx="884904" cy="884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936" cy="884936"/>
            </a:xfrm>
            <a:custGeom>
              <a:avLst/>
              <a:gdLst/>
              <a:ahLst/>
              <a:cxnLst/>
              <a:rect l="l" t="t" r="r" b="b"/>
              <a:pathLst>
                <a:path w="884936" h="884936">
                  <a:moveTo>
                    <a:pt x="0" y="442468"/>
                  </a:moveTo>
                  <a:cubicBezTo>
                    <a:pt x="0" y="198120"/>
                    <a:pt x="198120" y="0"/>
                    <a:pt x="442468" y="0"/>
                  </a:cubicBezTo>
                  <a:cubicBezTo>
                    <a:pt x="686816" y="0"/>
                    <a:pt x="884936" y="198120"/>
                    <a:pt x="884936" y="442468"/>
                  </a:cubicBezTo>
                  <a:cubicBezTo>
                    <a:pt x="884936" y="686816"/>
                    <a:pt x="686816" y="884936"/>
                    <a:pt x="442468" y="884936"/>
                  </a:cubicBezTo>
                  <a:cubicBezTo>
                    <a:pt x="198120" y="884936"/>
                    <a:pt x="0" y="686816"/>
                    <a:pt x="0" y="442468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63274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2580529-9857-DDFA-6C0C-00E3BC6F9185}"/>
              </a:ext>
            </a:extLst>
          </p:cNvPr>
          <p:cNvGrpSpPr/>
          <p:nvPr/>
        </p:nvGrpSpPr>
        <p:grpSpPr>
          <a:xfrm>
            <a:off x="982269" y="456738"/>
            <a:ext cx="3200401" cy="2405401"/>
            <a:chOff x="7543799" y="4944540"/>
            <a:chExt cx="3200401" cy="2405401"/>
          </a:xfrm>
        </p:grpSpPr>
        <p:sp>
          <p:nvSpPr>
            <p:cNvPr id="10" name="TextBox 10"/>
            <p:cNvSpPr txBox="1"/>
            <p:nvPr/>
          </p:nvSpPr>
          <p:spPr>
            <a:xfrm>
              <a:off x="7543799" y="4944540"/>
              <a:ext cx="3200401" cy="1846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zh-CN" altLang="en-US" sz="120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总结</a:t>
              </a:r>
              <a:endParaRPr lang="en-US" sz="12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543799" y="6863589"/>
              <a:ext cx="3200401" cy="486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10"/>
                </a:lnSpc>
              </a:pPr>
              <a:r>
                <a:rPr lang="zh-CN" altLang="en-US" sz="2700" dirty="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对项目的总结与展望</a:t>
              </a:r>
              <a:endParaRPr lang="en-US" sz="27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352170" y="2226470"/>
            <a:ext cx="439840" cy="439840"/>
            <a:chOff x="0" y="0"/>
            <a:chExt cx="586454" cy="586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486" cy="586486"/>
            </a:xfrm>
            <a:custGeom>
              <a:avLst/>
              <a:gdLst/>
              <a:ahLst/>
              <a:cxnLst/>
              <a:rect l="l" t="t" r="r" b="b"/>
              <a:pathLst>
                <a:path w="586486" h="586486">
                  <a:moveTo>
                    <a:pt x="0" y="293243"/>
                  </a:moveTo>
                  <a:cubicBezTo>
                    <a:pt x="0" y="131318"/>
                    <a:pt x="131318" y="0"/>
                    <a:pt x="293243" y="0"/>
                  </a:cubicBezTo>
                  <a:cubicBezTo>
                    <a:pt x="455168" y="0"/>
                    <a:pt x="586486" y="131318"/>
                    <a:pt x="586486" y="293243"/>
                  </a:cubicBezTo>
                  <a:cubicBezTo>
                    <a:pt x="586486" y="455168"/>
                    <a:pt x="455168" y="586486"/>
                    <a:pt x="293243" y="586486"/>
                  </a:cubicBezTo>
                  <a:cubicBezTo>
                    <a:pt x="131318" y="586486"/>
                    <a:pt x="0" y="455168"/>
                    <a:pt x="0" y="293243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97742" y="8893346"/>
            <a:ext cx="569742" cy="569742"/>
            <a:chOff x="0" y="0"/>
            <a:chExt cx="759656" cy="759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2919" y="7834312"/>
            <a:ext cx="885825" cy="885825"/>
            <a:chOff x="0" y="0"/>
            <a:chExt cx="1181100" cy="1181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1100" cy="1181100"/>
            </a:xfrm>
            <a:custGeom>
              <a:avLst/>
              <a:gdLst/>
              <a:ahLst/>
              <a:cxnLst/>
              <a:rect l="l" t="t" r="r" b="b"/>
              <a:pathLst>
                <a:path w="1181100" h="1181100">
                  <a:moveTo>
                    <a:pt x="1181100" y="590550"/>
                  </a:move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BA050B2F-4CEE-9882-4F22-CD06BB8BC70B}"/>
              </a:ext>
            </a:extLst>
          </p:cNvPr>
          <p:cNvSpPr txBox="1"/>
          <p:nvPr/>
        </p:nvSpPr>
        <p:spPr>
          <a:xfrm>
            <a:off x="3429000" y="3315412"/>
            <a:ext cx="13247422" cy="5934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latin typeface="MiSans Demibold" panose="00000700000000000000" pitchFamily="2" charset="-122"/>
                <a:ea typeface="MiSans Demibold" panose="00000700000000000000" pitchFamily="2" charset="-122"/>
              </a:rPr>
              <a:t>在参加服创大赛的过程中，</a:t>
            </a:r>
            <a:endParaRPr lang="en-US" altLang="zh-CN" sz="3600" dirty="0"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MiSans Demibold" panose="00000700000000000000" pitchFamily="2" charset="-122"/>
                <a:ea typeface="MiSans Demibold" panose="00000700000000000000" pitchFamily="2" charset="-122"/>
              </a:rPr>
              <a:t>我们的项目经历了从概念到实现的转变。</a:t>
            </a:r>
            <a:endParaRPr lang="en-US" altLang="zh-CN" sz="3600" dirty="0"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MiSans Demibold" panose="00000700000000000000" pitchFamily="2" charset="-122"/>
                <a:ea typeface="MiSans Demibold" panose="00000700000000000000" pitchFamily="2" charset="-122"/>
              </a:rPr>
              <a:t>在研究改进的过程中，我们不断探索和尝试，</a:t>
            </a:r>
            <a:endParaRPr lang="en-US" altLang="zh-CN" sz="3600" dirty="0"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MiSans Demibold" panose="00000700000000000000" pitchFamily="2" charset="-122"/>
                <a:ea typeface="MiSans Demibold" panose="00000700000000000000" pitchFamily="2" charset="-122"/>
              </a:rPr>
              <a:t>通过多次实践和讨论，逐步完善了我们的方案。</a:t>
            </a:r>
            <a:endParaRPr lang="en-US" altLang="zh-CN" sz="3600" dirty="0"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MiSans Demibold" panose="00000700000000000000" pitchFamily="2" charset="-122"/>
                <a:ea typeface="MiSans Demibold" panose="00000700000000000000" pitchFamily="2" charset="-122"/>
              </a:rPr>
              <a:t>老师的专业指导也对我们至关重要，</a:t>
            </a:r>
            <a:endParaRPr lang="en-US" altLang="zh-CN" sz="3600" dirty="0"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MiSans Demibold" panose="00000700000000000000" pitchFamily="2" charset="-122"/>
                <a:ea typeface="MiSans Demibold" panose="00000700000000000000" pitchFamily="2" charset="-122"/>
              </a:rPr>
              <a:t>提供了宝贵的改进建议。</a:t>
            </a:r>
            <a:endParaRPr lang="en-US" altLang="zh-CN" sz="3600" dirty="0"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MiSans Demibold" panose="00000700000000000000" pitchFamily="2" charset="-122"/>
                <a:ea typeface="MiSans Demibold" panose="00000700000000000000" pitchFamily="2" charset="-122"/>
              </a:rPr>
              <a:t>通过这次比赛，我们深刻体会到了团队合作的重要性，</a:t>
            </a:r>
            <a:endParaRPr lang="en-US" altLang="zh-CN" sz="3600" dirty="0"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MiSans Demibold" panose="00000700000000000000" pitchFamily="2" charset="-122"/>
                <a:ea typeface="MiSans Demibold" panose="00000700000000000000" pitchFamily="2" charset="-122"/>
              </a:rPr>
              <a:t>也认识到了持续学习与创新的必要性。</a:t>
            </a:r>
            <a:endParaRPr lang="en-US" altLang="zh-CN" sz="3600" dirty="0"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MiSans Demibold" panose="00000700000000000000" pitchFamily="2" charset="-122"/>
                <a:ea typeface="MiSans Demibold" panose="00000700000000000000" pitchFamily="2" charset="-122"/>
              </a:rPr>
              <a:t>这不仅是一次技能的掌握提升，更是一次宝贵的成长经历。</a:t>
            </a:r>
            <a:endParaRPr lang="en-US" sz="3600" dirty="0"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191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080556" cy="5022166"/>
          </a:xfrm>
          <a:custGeom>
            <a:avLst/>
            <a:gdLst/>
            <a:ahLst/>
            <a:cxnLst/>
            <a:rect l="l" t="t" r="r" b="b"/>
            <a:pathLst>
              <a:path w="9080556" h="5022166">
                <a:moveTo>
                  <a:pt x="0" y="0"/>
                </a:moveTo>
                <a:lnTo>
                  <a:pt x="9080556" y="0"/>
                </a:lnTo>
                <a:lnTo>
                  <a:pt x="9080556" y="5022166"/>
                </a:lnTo>
                <a:lnTo>
                  <a:pt x="0" y="502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75836" y="3645378"/>
            <a:ext cx="905109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感谢观看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1346" y="2660220"/>
            <a:ext cx="903007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8497B0"/>
                </a:solidFill>
                <a:latin typeface="Montserrat Ultra-Bold" panose="00000900000000000000"/>
              </a:rPr>
              <a:t>Thanks For Your Watching</a:t>
            </a:r>
          </a:p>
        </p:txBody>
      </p:sp>
      <p:sp>
        <p:nvSpPr>
          <p:cNvPr id="5" name="Freeform 5"/>
          <p:cNvSpPr/>
          <p:nvPr/>
        </p:nvSpPr>
        <p:spPr>
          <a:xfrm>
            <a:off x="9525" y="4903330"/>
            <a:ext cx="18288000" cy="5393195"/>
          </a:xfrm>
          <a:custGeom>
            <a:avLst/>
            <a:gdLst/>
            <a:ahLst/>
            <a:cxnLst/>
            <a:rect l="l" t="t" r="r" b="b"/>
            <a:pathLst>
              <a:path w="18288000" h="5393195">
                <a:moveTo>
                  <a:pt x="0" y="0"/>
                </a:moveTo>
                <a:lnTo>
                  <a:pt x="18288000" y="0"/>
                </a:lnTo>
                <a:lnTo>
                  <a:pt x="18288000" y="5393195"/>
                </a:lnTo>
                <a:lnTo>
                  <a:pt x="0" y="5393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6" name="组合 35"/>
          <p:cNvGrpSpPr/>
          <p:nvPr/>
        </p:nvGrpSpPr>
        <p:grpSpPr>
          <a:xfrm>
            <a:off x="1447800" y="5714365"/>
            <a:ext cx="3126105" cy="781050"/>
            <a:chOff x="2346" y="11110"/>
            <a:chExt cx="4923" cy="1230"/>
          </a:xfrm>
        </p:grpSpPr>
        <p:grpSp>
          <p:nvGrpSpPr>
            <p:cNvPr id="8" name="Group 8"/>
            <p:cNvGrpSpPr/>
            <p:nvPr/>
          </p:nvGrpSpPr>
          <p:grpSpPr>
            <a:xfrm>
              <a:off x="2346" y="11110"/>
              <a:ext cx="4519" cy="1230"/>
              <a:chOff x="0" y="0"/>
              <a:chExt cx="3826412" cy="104100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826383" cy="1041019"/>
              </a:xfrm>
              <a:custGeom>
                <a:avLst/>
                <a:gdLst/>
                <a:ahLst/>
                <a:cxnLst/>
                <a:rect l="l" t="t" r="r" b="b"/>
                <a:pathLst>
                  <a:path w="3826383" h="1041019">
                    <a:moveTo>
                      <a:pt x="0" y="520446"/>
                    </a:moveTo>
                    <a:cubicBezTo>
                      <a:pt x="0" y="233045"/>
                      <a:pt x="233045" y="0"/>
                      <a:pt x="520446" y="0"/>
                    </a:cubicBezTo>
                    <a:lnTo>
                      <a:pt x="3305937" y="0"/>
                    </a:lnTo>
                    <a:cubicBezTo>
                      <a:pt x="3593465" y="0"/>
                      <a:pt x="3826383" y="233045"/>
                      <a:pt x="3826383" y="520446"/>
                    </a:cubicBezTo>
                    <a:cubicBezTo>
                      <a:pt x="3826383" y="807847"/>
                      <a:pt x="3593338" y="1040892"/>
                      <a:pt x="3305937" y="1040892"/>
                    </a:cubicBezTo>
                    <a:lnTo>
                      <a:pt x="520446" y="1040892"/>
                    </a:lnTo>
                    <a:cubicBezTo>
                      <a:pt x="233045" y="1041019"/>
                      <a:pt x="0" y="807974"/>
                      <a:pt x="0" y="520446"/>
                    </a:cubicBezTo>
                    <a:close/>
                  </a:path>
                </a:pathLst>
              </a:custGeom>
              <a:solidFill>
                <a:srgbClr val="356A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799" y="11461"/>
              <a:ext cx="4470" cy="5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80"/>
                </a:lnSpc>
              </a:pPr>
              <a:r>
                <a:rPr lang="zh-CN" altLang="en-US" sz="28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星穹开拓者</a:t>
              </a:r>
              <a:endParaRPr lang="en-US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27002" y="3090522"/>
            <a:ext cx="1945042" cy="1945042"/>
            <a:chOff x="0" y="0"/>
            <a:chExt cx="2593390" cy="25933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3340" cy="2593340"/>
            </a:xfrm>
            <a:custGeom>
              <a:avLst/>
              <a:gdLst/>
              <a:ahLst/>
              <a:cxnLst/>
              <a:rect l="l" t="t" r="r" b="b"/>
              <a:pathLst>
                <a:path w="2593340" h="2593340">
                  <a:moveTo>
                    <a:pt x="0" y="1296670"/>
                  </a:moveTo>
                  <a:cubicBezTo>
                    <a:pt x="0" y="580517"/>
                    <a:pt x="580517" y="0"/>
                    <a:pt x="1296670" y="0"/>
                  </a:cubicBezTo>
                  <a:cubicBezTo>
                    <a:pt x="2012823" y="0"/>
                    <a:pt x="2593340" y="580517"/>
                    <a:pt x="2593340" y="1296670"/>
                  </a:cubicBezTo>
                  <a:cubicBezTo>
                    <a:pt x="2593340" y="2012823"/>
                    <a:pt x="2012823" y="2593340"/>
                    <a:pt x="1296670" y="2593340"/>
                  </a:cubicBezTo>
                  <a:cubicBezTo>
                    <a:pt x="580517" y="2593340"/>
                    <a:pt x="0" y="2012823"/>
                    <a:pt x="0" y="129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594971" y="7354464"/>
            <a:ext cx="460719" cy="460719"/>
            <a:chOff x="0" y="0"/>
            <a:chExt cx="614292" cy="6142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4299" cy="614299"/>
            </a:xfrm>
            <a:custGeom>
              <a:avLst/>
              <a:gdLst/>
              <a:ahLst/>
              <a:cxnLst/>
              <a:rect l="l" t="t" r="r" b="b"/>
              <a:pathLst>
                <a:path w="614299" h="614299">
                  <a:moveTo>
                    <a:pt x="0" y="307086"/>
                  </a:moveTo>
                  <a:cubicBezTo>
                    <a:pt x="0" y="137541"/>
                    <a:pt x="137541" y="0"/>
                    <a:pt x="307086" y="0"/>
                  </a:cubicBezTo>
                  <a:cubicBezTo>
                    <a:pt x="476631" y="0"/>
                    <a:pt x="614299" y="137541"/>
                    <a:pt x="614299" y="307086"/>
                  </a:cubicBezTo>
                  <a:cubicBezTo>
                    <a:pt x="614299" y="476631"/>
                    <a:pt x="476758" y="614299"/>
                    <a:pt x="307086" y="614299"/>
                  </a:cubicBezTo>
                  <a:cubicBezTo>
                    <a:pt x="137414" y="614299"/>
                    <a:pt x="0" y="476758"/>
                    <a:pt x="0" y="3070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133848" y="7206754"/>
            <a:ext cx="1907086" cy="1907086"/>
            <a:chOff x="0" y="0"/>
            <a:chExt cx="2542782" cy="25427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2794" cy="2542794"/>
            </a:xfrm>
            <a:custGeom>
              <a:avLst/>
              <a:gdLst/>
              <a:ahLst/>
              <a:cxnLst/>
              <a:rect l="l" t="t" r="r" b="b"/>
              <a:pathLst>
                <a:path w="2542794" h="2542794">
                  <a:moveTo>
                    <a:pt x="0" y="1271397"/>
                  </a:moveTo>
                  <a:cubicBezTo>
                    <a:pt x="0" y="569214"/>
                    <a:pt x="569214" y="0"/>
                    <a:pt x="1271397" y="0"/>
                  </a:cubicBezTo>
                  <a:cubicBezTo>
                    <a:pt x="1973580" y="0"/>
                    <a:pt x="2542794" y="569214"/>
                    <a:pt x="2542794" y="1271397"/>
                  </a:cubicBezTo>
                  <a:cubicBezTo>
                    <a:pt x="2542794" y="1973580"/>
                    <a:pt x="1973580" y="2542794"/>
                    <a:pt x="1271397" y="2542794"/>
                  </a:cubicBezTo>
                  <a:cubicBezTo>
                    <a:pt x="569214" y="2542794"/>
                    <a:pt x="0" y="1973580"/>
                    <a:pt x="0" y="1271397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4634945" y="5941110"/>
            <a:ext cx="3662582" cy="4355416"/>
          </a:xfrm>
          <a:custGeom>
            <a:avLst/>
            <a:gdLst/>
            <a:ahLst/>
            <a:cxnLst/>
            <a:rect l="l" t="t" r="r" b="b"/>
            <a:pathLst>
              <a:path w="3662582" h="4355416">
                <a:moveTo>
                  <a:pt x="0" y="0"/>
                </a:moveTo>
                <a:lnTo>
                  <a:pt x="3662582" y="0"/>
                </a:lnTo>
                <a:lnTo>
                  <a:pt x="3662582" y="4355416"/>
                </a:lnTo>
                <a:lnTo>
                  <a:pt x="0" y="4355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748413" y="5482213"/>
            <a:ext cx="228600" cy="228600"/>
            <a:chOff x="0" y="0"/>
            <a:chExt cx="304800" cy="304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cubicBezTo>
                    <a:pt x="0" y="68199"/>
                    <a:pt x="68199" y="0"/>
                    <a:pt x="152400" y="0"/>
                  </a:cubicBezTo>
                  <a:cubicBezTo>
                    <a:pt x="236601" y="0"/>
                    <a:pt x="304800" y="68199"/>
                    <a:pt x="304800" y="152400"/>
                  </a:cubicBezTo>
                  <a:cubicBezTo>
                    <a:pt x="304800" y="236601"/>
                    <a:pt x="236601" y="304800"/>
                    <a:pt x="152400" y="304800"/>
                  </a:cubicBezTo>
                  <a:cubicBezTo>
                    <a:pt x="68199" y="304800"/>
                    <a:pt x="0" y="236601"/>
                    <a:pt x="0" y="152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975932" y="2936160"/>
            <a:ext cx="392338" cy="392339"/>
            <a:chOff x="0" y="0"/>
            <a:chExt cx="523118" cy="5231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23240" cy="523240"/>
            </a:xfrm>
            <a:custGeom>
              <a:avLst/>
              <a:gdLst/>
              <a:ahLst/>
              <a:cxnLst/>
              <a:rect l="l" t="t" r="r" b="b"/>
              <a:pathLst>
                <a:path w="523240" h="523240">
                  <a:moveTo>
                    <a:pt x="0" y="261620"/>
                  </a:moveTo>
                  <a:cubicBezTo>
                    <a:pt x="0" y="117094"/>
                    <a:pt x="117094" y="0"/>
                    <a:pt x="261620" y="0"/>
                  </a:cubicBezTo>
                  <a:cubicBezTo>
                    <a:pt x="406146" y="0"/>
                    <a:pt x="523240" y="117094"/>
                    <a:pt x="523240" y="261620"/>
                  </a:cubicBezTo>
                  <a:cubicBezTo>
                    <a:pt x="523240" y="406146"/>
                    <a:pt x="406146" y="523240"/>
                    <a:pt x="261620" y="523240"/>
                  </a:cubicBezTo>
                  <a:cubicBezTo>
                    <a:pt x="117094" y="523240"/>
                    <a:pt x="0" y="406019"/>
                    <a:pt x="0" y="26162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1204916" y="3281867"/>
            <a:ext cx="569742" cy="569742"/>
            <a:chOff x="0" y="0"/>
            <a:chExt cx="759656" cy="75965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5324628" y="9524745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5"/>
                </a:lnTo>
                <a:lnTo>
                  <a:pt x="0" y="76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501722" y="6195873"/>
            <a:ext cx="7420527" cy="5222122"/>
          </a:xfrm>
          <a:custGeom>
            <a:avLst/>
            <a:gdLst/>
            <a:ahLst/>
            <a:cxnLst/>
            <a:rect l="l" t="t" r="r" b="b"/>
            <a:pathLst>
              <a:path w="7420527" h="5222122">
                <a:moveTo>
                  <a:pt x="0" y="0"/>
                </a:moveTo>
                <a:lnTo>
                  <a:pt x="7420527" y="0"/>
                </a:lnTo>
                <a:lnTo>
                  <a:pt x="7420527" y="5222123"/>
                </a:lnTo>
                <a:lnTo>
                  <a:pt x="0" y="5222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4837571" y="1"/>
            <a:ext cx="3450431" cy="2967038"/>
          </a:xfrm>
          <a:custGeom>
            <a:avLst/>
            <a:gdLst/>
            <a:ahLst/>
            <a:cxnLst/>
            <a:rect l="l" t="t" r="r" b="b"/>
            <a:pathLst>
              <a:path w="3450431" h="2967038">
                <a:moveTo>
                  <a:pt x="0" y="0"/>
                </a:moveTo>
                <a:lnTo>
                  <a:pt x="3450431" y="0"/>
                </a:lnTo>
                <a:lnTo>
                  <a:pt x="3450431" y="2967038"/>
                </a:lnTo>
                <a:lnTo>
                  <a:pt x="0" y="2967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2B0356-5E34-06B4-7F2C-A0EF1A9DA6F1}"/>
              </a:ext>
            </a:extLst>
          </p:cNvPr>
          <p:cNvSpPr txBox="1"/>
          <p:nvPr/>
        </p:nvSpPr>
        <p:spPr>
          <a:xfrm>
            <a:off x="3505200" y="1983831"/>
            <a:ext cx="11978091" cy="48392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marR="0" indent="-285750"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sz="2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每年的高校毕业生人数就超过800万，加上其他就业人群，整个招聘市场的规模是非常庞大的。</a:t>
            </a:r>
            <a:endParaRPr kumimoji="0" lang="en-US" altLang="zh-CN" sz="2400" b="1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数据显示，2021年中国互联网招聘行业市场规模达198.6亿元。随着疫情的好转，</a:t>
            </a:r>
          </a:p>
          <a:p>
            <a:pPr marR="0" indent="457200"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defRPr/>
            </a:pPr>
            <a:r>
              <a:rPr kumimoji="0" lang="zh-CN" altLang="en-US" sz="2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2022年中国互联网招聘市场规模将突破两百亿元。</a:t>
            </a:r>
          </a:p>
          <a:p>
            <a:pPr marR="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R="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我们产品的目标是帮助求职者快速找到理想职位，并且让其知晓对于意向岗位自身知识和技能上的缺陷，找到短板，有针对性提升自我能力，同时降低企业和求职者的匹配成本，提高求职和招聘的效率，具有很好的实用价值和市场潜力</a:t>
            </a:r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0622F03E-BCA9-92C1-C828-A16B3FEC1E14}"/>
              </a:ext>
            </a:extLst>
          </p:cNvPr>
          <p:cNvSpPr txBox="1"/>
          <p:nvPr/>
        </p:nvSpPr>
        <p:spPr>
          <a:xfrm>
            <a:off x="6134921" y="1025448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57296D97-EC29-1306-1DFA-D7405ADA7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204" y="7356552"/>
            <a:ext cx="1905000" cy="1905000"/>
          </a:xfrm>
          <a:prstGeom prst="rect">
            <a:avLst/>
          </a:prstGeom>
        </p:spPr>
      </p:pic>
      <p:sp>
        <p:nvSpPr>
          <p:cNvPr id="58" name="乘号 57">
            <a:extLst>
              <a:ext uri="{FF2B5EF4-FFF2-40B4-BE49-F238E27FC236}">
                <a16:creationId xmlns:a16="http://schemas.microsoft.com/office/drawing/2014/main" id="{87B06784-A90D-F478-88AB-1ED5AA4B89DF}"/>
              </a:ext>
            </a:extLst>
          </p:cNvPr>
          <p:cNvSpPr/>
          <p:nvPr/>
        </p:nvSpPr>
        <p:spPr>
          <a:xfrm>
            <a:off x="8418579" y="7578827"/>
            <a:ext cx="1447800" cy="1454534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C7C812C-415D-B20E-D071-A5133A5E87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18" y="6840118"/>
            <a:ext cx="2622970" cy="2622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35"/>
          <p:cNvSpPr/>
          <p:nvPr>
            <p:custDataLst>
              <p:tags r:id="rId1"/>
            </p:custDataLst>
          </p:nvPr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120137" y="4702694"/>
            <a:ext cx="881613" cy="881613"/>
            <a:chOff x="0" y="0"/>
            <a:chExt cx="1175484" cy="1175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12" cy="1175512"/>
            </a:xfrm>
            <a:custGeom>
              <a:avLst/>
              <a:gdLst/>
              <a:ahLst/>
              <a:cxnLst/>
              <a:rect l="l" t="t" r="r" b="b"/>
              <a:pathLst>
                <a:path w="1175512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512" y="263144"/>
                    <a:pt x="1175512" y="587756"/>
                  </a:cubicBezTo>
                  <a:cubicBezTo>
                    <a:pt x="1175512" y="912368"/>
                    <a:pt x="912368" y="1175512"/>
                    <a:pt x="587756" y="1175512"/>
                  </a:cubicBez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7739793"/>
            <a:ext cx="4166946" cy="2547208"/>
          </a:xfrm>
          <a:custGeom>
            <a:avLst/>
            <a:gdLst/>
            <a:ahLst/>
            <a:cxnLst/>
            <a:rect l="l" t="t" r="r" b="b"/>
            <a:pathLst>
              <a:path w="4166946" h="2547208">
                <a:moveTo>
                  <a:pt x="0" y="0"/>
                </a:moveTo>
                <a:lnTo>
                  <a:pt x="4166946" y="0"/>
                </a:lnTo>
                <a:lnTo>
                  <a:pt x="4166946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1812" y="7673386"/>
            <a:ext cx="2936188" cy="2613614"/>
          </a:xfrm>
          <a:custGeom>
            <a:avLst/>
            <a:gdLst/>
            <a:ahLst/>
            <a:cxnLst/>
            <a:rect l="l" t="t" r="r" b="b"/>
            <a:pathLst>
              <a:path w="2936188" h="2613614">
                <a:moveTo>
                  <a:pt x="0" y="0"/>
                </a:moveTo>
                <a:lnTo>
                  <a:pt x="2936188" y="0"/>
                </a:lnTo>
                <a:lnTo>
                  <a:pt x="2936188" y="2613614"/>
                </a:lnTo>
                <a:lnTo>
                  <a:pt x="0" y="26136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6348" y="-9525"/>
            <a:ext cx="3491176" cy="2688062"/>
          </a:xfrm>
          <a:custGeom>
            <a:avLst/>
            <a:gdLst/>
            <a:ahLst/>
            <a:cxnLst/>
            <a:rect l="l" t="t" r="r" b="b"/>
            <a:pathLst>
              <a:path w="3491176" h="2688062">
                <a:moveTo>
                  <a:pt x="0" y="0"/>
                </a:moveTo>
                <a:lnTo>
                  <a:pt x="3491177" y="0"/>
                </a:lnTo>
                <a:lnTo>
                  <a:pt x="3491177" y="2688062"/>
                </a:lnTo>
                <a:lnTo>
                  <a:pt x="0" y="2688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81124" y="492074"/>
            <a:ext cx="663678" cy="663678"/>
            <a:chOff x="0" y="0"/>
            <a:chExt cx="884904" cy="884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936" cy="884936"/>
            </a:xfrm>
            <a:custGeom>
              <a:avLst/>
              <a:gdLst/>
              <a:ahLst/>
              <a:cxnLst/>
              <a:rect l="l" t="t" r="r" b="b"/>
              <a:pathLst>
                <a:path w="884936" h="884936">
                  <a:moveTo>
                    <a:pt x="0" y="442468"/>
                  </a:moveTo>
                  <a:cubicBezTo>
                    <a:pt x="0" y="198120"/>
                    <a:pt x="198120" y="0"/>
                    <a:pt x="442468" y="0"/>
                  </a:cubicBezTo>
                  <a:cubicBezTo>
                    <a:pt x="686816" y="0"/>
                    <a:pt x="884936" y="198120"/>
                    <a:pt x="884936" y="442468"/>
                  </a:cubicBezTo>
                  <a:cubicBezTo>
                    <a:pt x="884936" y="686816"/>
                    <a:pt x="686816" y="884936"/>
                    <a:pt x="442468" y="884936"/>
                  </a:cubicBezTo>
                  <a:cubicBezTo>
                    <a:pt x="198120" y="884936"/>
                    <a:pt x="0" y="686816"/>
                    <a:pt x="0" y="442468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63274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50397" y="4944540"/>
            <a:ext cx="10787204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zh-CN" altLang="en-US" sz="12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技术栈实现</a:t>
            </a:r>
            <a:endParaRPr lang="en-US" sz="12000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28964" y="2390905"/>
            <a:ext cx="9030070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0"/>
              </a:lnSpc>
            </a:pPr>
            <a:r>
              <a:rPr lang="en-US" sz="17250" dirty="0">
                <a:solidFill>
                  <a:srgbClr val="8497B0"/>
                </a:solidFill>
                <a:latin typeface="Montserrat Ultra-Bold" panose="00000900000000000000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0052" y="6863589"/>
            <a:ext cx="7627895" cy="48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0"/>
              </a:lnSpc>
            </a:pPr>
            <a:r>
              <a:rPr lang="zh-CN" altLang="en-US" sz="27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针对求职简历的信息提取处理</a:t>
            </a:r>
            <a:endParaRPr lang="en-US" sz="2700" dirty="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352170" y="2226470"/>
            <a:ext cx="439840" cy="439840"/>
            <a:chOff x="0" y="0"/>
            <a:chExt cx="586454" cy="586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486" cy="586486"/>
            </a:xfrm>
            <a:custGeom>
              <a:avLst/>
              <a:gdLst/>
              <a:ahLst/>
              <a:cxnLst/>
              <a:rect l="l" t="t" r="r" b="b"/>
              <a:pathLst>
                <a:path w="586486" h="586486">
                  <a:moveTo>
                    <a:pt x="0" y="293243"/>
                  </a:moveTo>
                  <a:cubicBezTo>
                    <a:pt x="0" y="131318"/>
                    <a:pt x="131318" y="0"/>
                    <a:pt x="293243" y="0"/>
                  </a:cubicBezTo>
                  <a:cubicBezTo>
                    <a:pt x="455168" y="0"/>
                    <a:pt x="586486" y="131318"/>
                    <a:pt x="586486" y="293243"/>
                  </a:cubicBezTo>
                  <a:cubicBezTo>
                    <a:pt x="586486" y="455168"/>
                    <a:pt x="455168" y="586486"/>
                    <a:pt x="293243" y="586486"/>
                  </a:cubicBezTo>
                  <a:cubicBezTo>
                    <a:pt x="131318" y="586486"/>
                    <a:pt x="0" y="455168"/>
                    <a:pt x="0" y="293243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97742" y="8893346"/>
            <a:ext cx="569742" cy="569742"/>
            <a:chOff x="0" y="0"/>
            <a:chExt cx="759656" cy="759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2919" y="7834312"/>
            <a:ext cx="885825" cy="885825"/>
            <a:chOff x="0" y="0"/>
            <a:chExt cx="1181100" cy="1181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1100" cy="1181100"/>
            </a:xfrm>
            <a:custGeom>
              <a:avLst/>
              <a:gdLst/>
              <a:ahLst/>
              <a:cxnLst/>
              <a:rect l="l" t="t" r="r" b="b"/>
              <a:pathLst>
                <a:path w="1181100" h="1181100">
                  <a:moveTo>
                    <a:pt x="1181100" y="590550"/>
                  </a:move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</p:spTree>
    <p:extLst>
      <p:ext uri="{BB962C8B-B14F-4D97-AF65-F5344CB8AC3E}">
        <p14:creationId xmlns:p14="http://schemas.microsoft.com/office/powerpoint/2010/main" val="349671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75DAD0-5B7F-E8FF-A54F-42E5FF0CF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05" y="4938161"/>
            <a:ext cx="4524927" cy="4524927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3515008" y="6339231"/>
            <a:ext cx="7420527" cy="5222122"/>
          </a:xfrm>
          <a:custGeom>
            <a:avLst/>
            <a:gdLst/>
            <a:ahLst/>
            <a:cxnLst/>
            <a:rect l="l" t="t" r="r" b="b"/>
            <a:pathLst>
              <a:path w="7420527" h="5222122">
                <a:moveTo>
                  <a:pt x="0" y="0"/>
                </a:moveTo>
                <a:lnTo>
                  <a:pt x="7420527" y="0"/>
                </a:lnTo>
                <a:lnTo>
                  <a:pt x="7420527" y="5222123"/>
                </a:lnTo>
                <a:lnTo>
                  <a:pt x="0" y="5222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4837571" y="1"/>
            <a:ext cx="3450431" cy="2967038"/>
          </a:xfrm>
          <a:custGeom>
            <a:avLst/>
            <a:gdLst/>
            <a:ahLst/>
            <a:cxnLst/>
            <a:rect l="l" t="t" r="r" b="b"/>
            <a:pathLst>
              <a:path w="3450431" h="2967038">
                <a:moveTo>
                  <a:pt x="0" y="0"/>
                </a:moveTo>
                <a:lnTo>
                  <a:pt x="3450431" y="0"/>
                </a:lnTo>
                <a:lnTo>
                  <a:pt x="3450431" y="2967038"/>
                </a:lnTo>
                <a:lnTo>
                  <a:pt x="0" y="2967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7787134" y="7647790"/>
            <a:ext cx="586083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16573" y="5092062"/>
            <a:ext cx="3336836" cy="3485613"/>
            <a:chOff x="0" y="0"/>
            <a:chExt cx="4449114" cy="46474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9191" cy="4647565"/>
            </a:xfrm>
            <a:custGeom>
              <a:avLst/>
              <a:gdLst/>
              <a:ahLst/>
              <a:cxnLst/>
              <a:rect l="l" t="t" r="r" b="b"/>
              <a:pathLst>
                <a:path w="4449191" h="4647565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3990086" y="0"/>
                  </a:lnTo>
                  <a:cubicBezTo>
                    <a:pt x="4243578" y="0"/>
                    <a:pt x="4449191" y="205486"/>
                    <a:pt x="4449191" y="459105"/>
                  </a:cubicBezTo>
                  <a:lnTo>
                    <a:pt x="4449191" y="4188460"/>
                  </a:lnTo>
                  <a:cubicBezTo>
                    <a:pt x="4449191" y="4441952"/>
                    <a:pt x="4243705" y="4647565"/>
                    <a:pt x="3990086" y="4647565"/>
                  </a:cubicBezTo>
                  <a:lnTo>
                    <a:pt x="459105" y="4647565"/>
                  </a:lnTo>
                  <a:cubicBezTo>
                    <a:pt x="205486" y="4647438"/>
                    <a:pt x="0" y="4441952"/>
                    <a:pt x="0" y="4188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328561" y="7201074"/>
            <a:ext cx="603361" cy="0"/>
          </a:xfrm>
          <a:prstGeom prst="line">
            <a:avLst/>
          </a:prstGeom>
          <a:ln w="19050" cap="rnd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4622121" y="5092123"/>
            <a:ext cx="3336836" cy="3485613"/>
            <a:chOff x="0" y="0"/>
            <a:chExt cx="4449114" cy="46474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9191" cy="4647565"/>
            </a:xfrm>
            <a:custGeom>
              <a:avLst/>
              <a:gdLst/>
              <a:ahLst/>
              <a:cxnLst/>
              <a:rect l="l" t="t" r="r" b="b"/>
              <a:pathLst>
                <a:path w="4449191" h="4647565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3990086" y="0"/>
                  </a:lnTo>
                  <a:cubicBezTo>
                    <a:pt x="4243578" y="0"/>
                    <a:pt x="4449191" y="205486"/>
                    <a:pt x="4449191" y="459105"/>
                  </a:cubicBezTo>
                  <a:lnTo>
                    <a:pt x="4449191" y="4188460"/>
                  </a:lnTo>
                  <a:cubicBezTo>
                    <a:pt x="4449191" y="4441952"/>
                    <a:pt x="4243705" y="4647565"/>
                    <a:pt x="3990086" y="4647565"/>
                  </a:cubicBezTo>
                  <a:lnTo>
                    <a:pt x="459105" y="4647565"/>
                  </a:lnTo>
                  <a:cubicBezTo>
                    <a:pt x="205486" y="4647438"/>
                    <a:pt x="0" y="4441952"/>
                    <a:pt x="0" y="4188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 flipV="1">
            <a:off x="15034110" y="7201135"/>
            <a:ext cx="620905" cy="0"/>
          </a:xfrm>
          <a:prstGeom prst="line">
            <a:avLst/>
          </a:prstGeom>
          <a:ln w="19050" cap="rnd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0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5069083" y="913778"/>
            <a:ext cx="569742" cy="569742"/>
            <a:chOff x="0" y="0"/>
            <a:chExt cx="759656" cy="7596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88049" y="5487189"/>
            <a:ext cx="763621" cy="76362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993598" y="5487250"/>
            <a:ext cx="763621" cy="76362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497926" y="5687808"/>
            <a:ext cx="342595" cy="348294"/>
          </a:xfrm>
          <a:custGeom>
            <a:avLst/>
            <a:gdLst/>
            <a:ahLst/>
            <a:cxnLst/>
            <a:rect l="l" t="t" r="r" b="b"/>
            <a:pathLst>
              <a:path w="342595" h="348294">
                <a:moveTo>
                  <a:pt x="0" y="0"/>
                </a:moveTo>
                <a:lnTo>
                  <a:pt x="342595" y="0"/>
                </a:lnTo>
                <a:lnTo>
                  <a:pt x="342595" y="348294"/>
                </a:lnTo>
                <a:lnTo>
                  <a:pt x="0" y="348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212483" y="5687869"/>
            <a:ext cx="324230" cy="348294"/>
          </a:xfrm>
          <a:custGeom>
            <a:avLst/>
            <a:gdLst/>
            <a:ahLst/>
            <a:cxnLst/>
            <a:rect l="l" t="t" r="r" b="b"/>
            <a:pathLst>
              <a:path w="324230" h="348294">
                <a:moveTo>
                  <a:pt x="0" y="0"/>
                </a:moveTo>
                <a:lnTo>
                  <a:pt x="324230" y="0"/>
                </a:lnTo>
                <a:lnTo>
                  <a:pt x="324230" y="348294"/>
                </a:lnTo>
                <a:lnTo>
                  <a:pt x="0" y="3482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134921" y="1025448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基础处理：信息提取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555489" y="3204681"/>
            <a:ext cx="11507988" cy="47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对于应聘者的信息，以及职位所要求的特征，进行提取处理。</a:t>
            </a:r>
            <a:endParaRPr 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58015" y="6403210"/>
            <a:ext cx="2247454" cy="47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掌握技能</a:t>
            </a:r>
            <a:endParaRPr lang="en-US" sz="3000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58015" y="7334348"/>
            <a:ext cx="2647504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0"/>
              </a:lnSpc>
            </a:pPr>
            <a:r>
              <a:rPr lang="zh-CN" altLang="en-US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根据招聘要求的技能</a:t>
            </a:r>
            <a:endParaRPr lang="en-US" altLang="zh-CN" sz="1800" dirty="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810"/>
              </a:lnSpc>
            </a:pPr>
            <a:r>
              <a:rPr lang="zh-CN" altLang="en-US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划分特征</a:t>
            </a:r>
            <a:endParaRPr lang="en-US" sz="1800" dirty="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963563" y="6403271"/>
            <a:ext cx="2247454" cy="47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个人素质</a:t>
            </a:r>
            <a:endParaRPr lang="en-US" sz="3000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963563" y="7334409"/>
            <a:ext cx="2647504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部分职位对于个人素质</a:t>
            </a:r>
            <a:endParaRPr lang="en-US" altLang="zh-CN" sz="1800" dirty="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zh-CN" altLang="en-US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有一定的要求</a:t>
            </a:r>
            <a:endParaRPr lang="en-US" sz="1800" dirty="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1E579D3-60F2-19C7-DB3B-941B7E6F547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03" y="4959469"/>
            <a:ext cx="4546377" cy="45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1"/>
            </p:custDataLst>
          </p:nvPr>
        </p:nvSpPr>
        <p:spPr>
          <a:xfrm>
            <a:off x="6134920" y="419100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模型的选择：</a:t>
            </a:r>
            <a:r>
              <a:rPr lang="en-US" altLang="zh-CN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UIE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DDEA3FB4-3890-7FE2-78BD-DCAE226C570B}"/>
              </a:ext>
            </a:extLst>
          </p:cNvPr>
          <p:cNvSpPr txBox="1"/>
          <p:nvPr/>
        </p:nvSpPr>
        <p:spPr>
          <a:xfrm>
            <a:off x="1485899" y="6286500"/>
            <a:ext cx="15316200" cy="3560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是一种统一的信息抽取模型，旨在解决信息抽取中的实体识别、关系抽取、事件抽取等多种任务。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模型基于预训练语言模型，并采用统一的模型结构和目标函数，通过少量标注数据和预训练语言模型，实现多种信息抽取任务的统一建模和端到端学习。</a:t>
            </a: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endParaRPr lang="zh-CN" alt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模型的优势在于其通用性和灵活性。通过共享编码器和解码器，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模型可以在不同的信息抽取任务之间共享参数和知识，从而提高模型的泛化能力和效果。同时，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模型支持灵活的输入和输出格式，可以适应不同的应用场景和数据格式。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A9D60C-FE22-DAC1-2682-3A5AB6DCB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199" y="1379592"/>
            <a:ext cx="1584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1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24">
            <a:extLst>
              <a:ext uri="{FF2B5EF4-FFF2-40B4-BE49-F238E27FC236}">
                <a16:creationId xmlns:a16="http://schemas.microsoft.com/office/drawing/2014/main" id="{61315D24-6663-6633-5E3B-C6404D8A156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116751" y="4947576"/>
            <a:ext cx="3966625" cy="802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8000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优势</a:t>
            </a:r>
            <a:endParaRPr lang="en-US" sz="8000" b="1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2"/>
            </p:custDataLst>
          </p:nvPr>
        </p:nvSpPr>
        <p:spPr>
          <a:xfrm>
            <a:off x="6134920" y="342900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尝试</a:t>
            </a:r>
            <a:r>
              <a:rPr lang="en-US" altLang="zh-CN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UIE-X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7CFDA-E6CC-40EE-AFEF-5809D919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84" y="1260146"/>
            <a:ext cx="926753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03EFE08-A9E9-29E4-CBE0-601F44E9748C}"/>
              </a:ext>
            </a:extLst>
          </p:cNvPr>
          <p:cNvGrpSpPr/>
          <p:nvPr/>
        </p:nvGrpSpPr>
        <p:grpSpPr>
          <a:xfrm>
            <a:off x="11318712" y="3964277"/>
            <a:ext cx="5788371" cy="1754150"/>
            <a:chOff x="9345173" y="5509671"/>
            <a:chExt cx="8208170" cy="2084272"/>
          </a:xfrm>
        </p:grpSpPr>
        <p:grpSp>
          <p:nvGrpSpPr>
            <p:cNvPr id="2" name="Group 17">
              <a:extLst>
                <a:ext uri="{FF2B5EF4-FFF2-40B4-BE49-F238E27FC236}">
                  <a16:creationId xmlns:a16="http://schemas.microsoft.com/office/drawing/2014/main" id="{2AC262E2-4E2D-F506-95D8-9EA76A55E042}"/>
                </a:ext>
              </a:extLst>
            </p:cNvPr>
            <p:cNvGrpSpPr/>
            <p:nvPr/>
          </p:nvGrpSpPr>
          <p:grpSpPr>
            <a:xfrm>
              <a:off x="16687800" y="6503495"/>
              <a:ext cx="569742" cy="569742"/>
              <a:chOff x="0" y="0"/>
              <a:chExt cx="759656" cy="759656"/>
            </a:xfrm>
          </p:grpSpPr>
          <p:sp>
            <p:nvSpPr>
              <p:cNvPr id="4" name="Freeform 18">
                <a:extLst>
                  <a:ext uri="{FF2B5EF4-FFF2-40B4-BE49-F238E27FC236}">
                    <a16:creationId xmlns:a16="http://schemas.microsoft.com/office/drawing/2014/main" id="{F6924FEA-87D8-8B61-53ED-53C516B201C7}"/>
                  </a:ext>
                </a:extLst>
              </p:cNvPr>
              <p:cNvSpPr/>
              <p:nvPr/>
            </p:nvSpPr>
            <p:spPr>
              <a:xfrm>
                <a:off x="0" y="0"/>
                <a:ext cx="759714" cy="759714"/>
              </a:xfrm>
              <a:custGeom>
                <a:avLst/>
                <a:gdLst/>
                <a:ahLst/>
                <a:cxnLst/>
                <a:rect l="l" t="t" r="r" b="b"/>
                <a:pathLst>
                  <a:path w="759714" h="759714">
                    <a:moveTo>
                      <a:pt x="0" y="379857"/>
                    </a:moveTo>
                    <a:cubicBezTo>
                      <a:pt x="0" y="170053"/>
                      <a:pt x="170053" y="0"/>
                      <a:pt x="379857" y="0"/>
                    </a:cubicBezTo>
                    <a:cubicBezTo>
                      <a:pt x="589661" y="0"/>
                      <a:pt x="759714" y="170053"/>
                      <a:pt x="759714" y="379857"/>
                    </a:cubicBezTo>
                    <a:cubicBezTo>
                      <a:pt x="759714" y="589661"/>
                      <a:pt x="589661" y="759714"/>
                      <a:pt x="379857" y="759714"/>
                    </a:cubicBezTo>
                    <a:cubicBezTo>
                      <a:pt x="170053" y="759714"/>
                      <a:pt x="0" y="589661"/>
                      <a:pt x="0" y="379857"/>
                    </a:cubicBezTo>
                    <a:close/>
                    <a:moveTo>
                      <a:pt x="189865" y="379857"/>
                    </a:moveTo>
                    <a:cubicBezTo>
                      <a:pt x="189865" y="484759"/>
                      <a:pt x="274955" y="569722"/>
                      <a:pt x="379730" y="569722"/>
                    </a:cubicBezTo>
                    <a:cubicBezTo>
                      <a:pt x="484505" y="569722"/>
                      <a:pt x="569595" y="484632"/>
                      <a:pt x="569595" y="379857"/>
                    </a:cubicBezTo>
                    <a:cubicBezTo>
                      <a:pt x="569595" y="275082"/>
                      <a:pt x="484505" y="189992"/>
                      <a:pt x="379730" y="189992"/>
                    </a:cubicBezTo>
                    <a:cubicBezTo>
                      <a:pt x="274955" y="189992"/>
                      <a:pt x="189865" y="275082"/>
                      <a:pt x="189865" y="379857"/>
                    </a:cubicBezTo>
                    <a:close/>
                  </a:path>
                </a:pathLst>
              </a:custGeom>
              <a:solidFill>
                <a:srgbClr val="356AFF"/>
              </a:solidFill>
            </p:spPr>
          </p:sp>
        </p:grpSp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F37D871B-74B2-387E-2A3C-789C434D28B2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9345173" y="5509671"/>
              <a:ext cx="8208170" cy="2084272"/>
              <a:chOff x="0" y="0"/>
              <a:chExt cx="10944226" cy="2779030"/>
            </a:xfrm>
          </p:grpSpPr>
          <p:sp>
            <p:nvSpPr>
              <p:cNvPr id="9" name="Freeform 12">
                <a:extLst>
                  <a:ext uri="{FF2B5EF4-FFF2-40B4-BE49-F238E27FC236}">
                    <a16:creationId xmlns:a16="http://schemas.microsoft.com/office/drawing/2014/main" id="{A1D50D03-46F3-D544-DE49-CB86F0B5E377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0" y="0"/>
                <a:ext cx="10944225" cy="2779014"/>
              </a:xfrm>
              <a:custGeom>
                <a:avLst/>
                <a:gdLst/>
                <a:ahLst/>
                <a:cxnLst/>
                <a:rect l="l" t="t" r="r" b="b"/>
                <a:pathLst>
                  <a:path w="10944225" h="2779014">
                    <a:moveTo>
                      <a:pt x="0" y="293370"/>
                    </a:moveTo>
                    <a:cubicBezTo>
                      <a:pt x="0" y="131318"/>
                      <a:pt x="131318" y="0"/>
                      <a:pt x="293370" y="0"/>
                    </a:cubicBezTo>
                    <a:lnTo>
                      <a:pt x="10650855" y="0"/>
                    </a:lnTo>
                    <a:cubicBezTo>
                      <a:pt x="10812907" y="0"/>
                      <a:pt x="10944225" y="131318"/>
                      <a:pt x="10944225" y="293370"/>
                    </a:cubicBezTo>
                    <a:lnTo>
                      <a:pt x="10944225" y="2485644"/>
                    </a:lnTo>
                    <a:cubicBezTo>
                      <a:pt x="10944225" y="2647696"/>
                      <a:pt x="10812907" y="2779014"/>
                      <a:pt x="10650855" y="2779014"/>
                    </a:cubicBezTo>
                    <a:lnTo>
                      <a:pt x="293370" y="2779014"/>
                    </a:lnTo>
                    <a:cubicBezTo>
                      <a:pt x="131318" y="2779014"/>
                      <a:pt x="0" y="2647696"/>
                      <a:pt x="0" y="2485644"/>
                    </a:cubicBezTo>
                    <a:close/>
                  </a:path>
                </a:pathLst>
              </a:custGeom>
              <a:solidFill>
                <a:srgbClr val="356AFF"/>
              </a:solidFill>
            </p:spPr>
          </p:sp>
        </p:grp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1BCD5100-A69E-04AD-A555-F065923CA738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9571758" y="5633089"/>
              <a:ext cx="4140942" cy="565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集成领先技术</a:t>
              </a:r>
              <a:endParaRPr lang="en-US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931BDABA-39A8-F1CA-2D96-41EE0C6BFFA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9571758" y="6245296"/>
              <a:ext cx="5260053" cy="1238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集成了 </a:t>
              </a:r>
              <a:r>
                <a:rPr lang="en-US" altLang="zh-CN" sz="1800" dirty="0" err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PaddleOCR</a:t>
              </a: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的 </a:t>
              </a: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PP-OCR 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和 </a:t>
              </a: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PP-Structure 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版面分析技术，可以更方便地进行文档识别和信息提取。</a:t>
              </a:r>
              <a:endParaRPr lang="en-US"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E072B4B7-1FA1-4581-408F-CBEDAE332E2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703988" y="5915581"/>
              <a:ext cx="1210227" cy="1090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10"/>
                </a:lnSpc>
              </a:pPr>
              <a:r>
                <a:rPr lang="en-US" sz="6600">
                  <a:solidFill>
                    <a:srgbClr val="FFFFFF"/>
                  </a:solidFill>
                  <a:latin typeface="Montserrat Heavy" panose="00000A00000000000000"/>
                </a:rPr>
                <a:t>02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85815F-B9C1-11EB-FC49-1C3244826A64}"/>
              </a:ext>
            </a:extLst>
          </p:cNvPr>
          <p:cNvGrpSpPr/>
          <p:nvPr/>
        </p:nvGrpSpPr>
        <p:grpSpPr>
          <a:xfrm>
            <a:off x="11318712" y="1881030"/>
            <a:ext cx="5782191" cy="1754141"/>
            <a:chOff x="740617" y="5471358"/>
            <a:chExt cx="8208169" cy="2084261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F010B3A2-F7A5-3641-EAEF-3A23F3ADF924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740617" y="5471358"/>
              <a:ext cx="8208169" cy="2084261"/>
              <a:chOff x="0" y="0"/>
              <a:chExt cx="10944225" cy="2779014"/>
            </a:xfrm>
          </p:grpSpPr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F9601674-966B-25BA-F747-C8F144CD1607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0" y="0"/>
                <a:ext cx="10944225" cy="2779014"/>
              </a:xfrm>
              <a:custGeom>
                <a:avLst/>
                <a:gdLst/>
                <a:ahLst/>
                <a:cxnLst/>
                <a:rect l="l" t="t" r="r" b="b"/>
                <a:pathLst>
                  <a:path w="10944225" h="2779014">
                    <a:moveTo>
                      <a:pt x="0" y="293370"/>
                    </a:moveTo>
                    <a:cubicBezTo>
                      <a:pt x="0" y="131318"/>
                      <a:pt x="131318" y="0"/>
                      <a:pt x="293370" y="0"/>
                    </a:cubicBezTo>
                    <a:lnTo>
                      <a:pt x="10650855" y="0"/>
                    </a:lnTo>
                    <a:cubicBezTo>
                      <a:pt x="10812907" y="0"/>
                      <a:pt x="10944225" y="131318"/>
                      <a:pt x="10944225" y="293370"/>
                    </a:cubicBezTo>
                    <a:lnTo>
                      <a:pt x="10944225" y="2485644"/>
                    </a:lnTo>
                    <a:cubicBezTo>
                      <a:pt x="10944225" y="2647696"/>
                      <a:pt x="10812907" y="2779014"/>
                      <a:pt x="10650855" y="2779014"/>
                    </a:cubicBezTo>
                    <a:lnTo>
                      <a:pt x="293370" y="2779014"/>
                    </a:lnTo>
                    <a:cubicBezTo>
                      <a:pt x="131318" y="2779014"/>
                      <a:pt x="0" y="2647696"/>
                      <a:pt x="0" y="248564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103FCB36-9BED-538A-E553-74ADB57F787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7099433" y="5877268"/>
              <a:ext cx="1210227" cy="1090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10"/>
                </a:lnSpc>
              </a:pPr>
              <a:r>
                <a:rPr lang="en-US" sz="6600">
                  <a:solidFill>
                    <a:srgbClr val="356AFF"/>
                  </a:solidFill>
                  <a:latin typeface="Montserrat Heavy" panose="00000A00000000000000"/>
                </a:rPr>
                <a:t>01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FBCB3F1-B69E-9897-0CCC-6A09434F806A}"/>
                </a:ext>
              </a:extLst>
            </p:cNvPr>
            <p:cNvSpPr txBox="1"/>
            <p:nvPr/>
          </p:nvSpPr>
          <p:spPr>
            <a:xfrm>
              <a:off x="967444" y="5659283"/>
              <a:ext cx="3363136" cy="565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跨模态</a:t>
              </a:r>
              <a:endParaRPr lang="en-US" sz="3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AB4031CF-B6F0-808C-B899-9740512CFE5E}"/>
                </a:ext>
              </a:extLst>
            </p:cNvPr>
            <p:cNvSpPr txBox="1"/>
            <p:nvPr/>
          </p:nvSpPr>
          <p:spPr>
            <a:xfrm>
              <a:off x="967444" y="6420647"/>
              <a:ext cx="5737237" cy="8119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rPr>
                <a:t>能够理解和整合文本、图像和布局信息，为文档理解提供深层次的支持。</a:t>
              </a:r>
              <a:endParaRPr lang="en-US" sz="18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Box 26">
            <a:extLst>
              <a:ext uri="{FF2B5EF4-FFF2-40B4-BE49-F238E27FC236}">
                <a16:creationId xmlns:a16="http://schemas.microsoft.com/office/drawing/2014/main" id="{F4A48871-D9A5-E33B-232A-CE5C741DB62D}"/>
              </a:ext>
            </a:extLst>
          </p:cNvPr>
          <p:cNvSpPr txBox="1"/>
          <p:nvPr/>
        </p:nvSpPr>
        <p:spPr>
          <a:xfrm>
            <a:off x="475639" y="6594307"/>
            <a:ext cx="10578157" cy="3560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在实际应用中，除了标准纯文本的处理环境，简历的格式繁杂而不统一。为了应对从跨模态文档中抽取信息并进行处理的业务场景，故我们选用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的进阶改版</a:t>
            </a:r>
            <a:r>
              <a:rPr lang="en-US" altLang="zh-CN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UIE-X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UIE-X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是由 </a:t>
            </a:r>
            <a:r>
              <a:rPr lang="en-US" altLang="zh-CN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PaddleNLP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在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的基础上推出的一个先进的</a:t>
            </a:r>
            <a:r>
              <a:rPr lang="zh-CN" altLang="en-US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跨模态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文档信息抽取模型。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UIE-X 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的核心目标是简化从多种类型的文档中提取关键信息的复杂流程，这些文档通常包含文本、图像和布局等多种模态的信息。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37DE9DE-88B6-00B6-B563-F54A62DE67C1}"/>
              </a:ext>
            </a:extLst>
          </p:cNvPr>
          <p:cNvGrpSpPr/>
          <p:nvPr/>
        </p:nvGrpSpPr>
        <p:grpSpPr>
          <a:xfrm>
            <a:off x="11371237" y="5967408"/>
            <a:ext cx="5782191" cy="1754141"/>
            <a:chOff x="740617" y="5471358"/>
            <a:chExt cx="8208169" cy="2084261"/>
          </a:xfrm>
        </p:grpSpPr>
        <p:grpSp>
          <p:nvGrpSpPr>
            <p:cNvPr id="36" name="Group 6">
              <a:extLst>
                <a:ext uri="{FF2B5EF4-FFF2-40B4-BE49-F238E27FC236}">
                  <a16:creationId xmlns:a16="http://schemas.microsoft.com/office/drawing/2014/main" id="{5A8DB575-C962-0078-7A54-FE67218FC8FB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740617" y="5471358"/>
              <a:ext cx="8208169" cy="2084261"/>
              <a:chOff x="0" y="0"/>
              <a:chExt cx="10944225" cy="2779014"/>
            </a:xfrm>
          </p:grpSpPr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05AE6E8B-B79B-F05C-2E12-7BCF2C88551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10944225" cy="2779014"/>
              </a:xfrm>
              <a:custGeom>
                <a:avLst/>
                <a:gdLst/>
                <a:ahLst/>
                <a:cxnLst/>
                <a:rect l="l" t="t" r="r" b="b"/>
                <a:pathLst>
                  <a:path w="10944225" h="2779014">
                    <a:moveTo>
                      <a:pt x="0" y="293370"/>
                    </a:moveTo>
                    <a:cubicBezTo>
                      <a:pt x="0" y="131318"/>
                      <a:pt x="131318" y="0"/>
                      <a:pt x="293370" y="0"/>
                    </a:cubicBezTo>
                    <a:lnTo>
                      <a:pt x="10650855" y="0"/>
                    </a:lnTo>
                    <a:cubicBezTo>
                      <a:pt x="10812907" y="0"/>
                      <a:pt x="10944225" y="131318"/>
                      <a:pt x="10944225" y="293370"/>
                    </a:cubicBezTo>
                    <a:lnTo>
                      <a:pt x="10944225" y="2485644"/>
                    </a:lnTo>
                    <a:cubicBezTo>
                      <a:pt x="10944225" y="2647696"/>
                      <a:pt x="10812907" y="2779014"/>
                      <a:pt x="10650855" y="2779014"/>
                    </a:cubicBezTo>
                    <a:lnTo>
                      <a:pt x="293370" y="2779014"/>
                    </a:lnTo>
                    <a:cubicBezTo>
                      <a:pt x="131318" y="2779014"/>
                      <a:pt x="0" y="2647696"/>
                      <a:pt x="0" y="248564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ECF7408E-1647-184B-1D1A-721664C02EC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7099432" y="5877268"/>
              <a:ext cx="1210226" cy="1259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10"/>
                </a:lnSpc>
              </a:pPr>
              <a:r>
                <a:rPr lang="en-US" sz="6600" dirty="0">
                  <a:solidFill>
                    <a:srgbClr val="356AFF"/>
                  </a:solidFill>
                  <a:latin typeface="Montserrat Heavy" panose="00000A00000000000000"/>
                </a:rPr>
                <a:t>03</a:t>
              </a: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06B9C290-0DB5-D333-ADC3-FB5164711AAC}"/>
                </a:ext>
              </a:extLst>
            </p:cNvPr>
            <p:cNvSpPr txBox="1"/>
            <p:nvPr/>
          </p:nvSpPr>
          <p:spPr>
            <a:xfrm>
              <a:off x="967446" y="5610225"/>
              <a:ext cx="4940604" cy="565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356AFF"/>
                  </a:solidFill>
                  <a:latin typeface="微软雅黑" panose="020B0503020204020204" charset="-122"/>
                  <a:ea typeface="微软雅黑" panose="020B0503020204020204" charset="-122"/>
                </a:rPr>
                <a:t>开放域信息抽取</a:t>
              </a:r>
              <a:endParaRPr lang="en-US" sz="3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TextBox 16">
              <a:extLst>
                <a:ext uri="{FF2B5EF4-FFF2-40B4-BE49-F238E27FC236}">
                  <a16:creationId xmlns:a16="http://schemas.microsoft.com/office/drawing/2014/main" id="{269FF88B-38F3-D72C-4E23-54C8DEE2795D}"/>
                </a:ext>
              </a:extLst>
            </p:cNvPr>
            <p:cNvSpPr txBox="1"/>
            <p:nvPr/>
          </p:nvSpPr>
          <p:spPr>
            <a:xfrm>
              <a:off x="967444" y="6232338"/>
              <a:ext cx="5681362" cy="1238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10"/>
                </a:lnSpc>
              </a:pPr>
              <a:r>
                <a:rPr lang="zh-CN" altLang="en-US" sz="18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rPr>
                <a:t>采用 </a:t>
              </a:r>
              <a:r>
                <a:rPr lang="en-US" altLang="zh-CN" sz="18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rPr>
                <a:t>Prompt </a:t>
              </a:r>
              <a:r>
                <a:rPr lang="zh-CN" altLang="en-US" sz="18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rPr>
                <a:t>思想，实现开放域信息抽取，支持零样本抽取，并且在小样本学习方面表现优异。</a:t>
              </a:r>
              <a:endParaRPr lang="en-US" sz="18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AAC8BCC-9561-8859-609F-2B23C33D87F9}"/>
              </a:ext>
            </a:extLst>
          </p:cNvPr>
          <p:cNvGrpSpPr/>
          <p:nvPr/>
        </p:nvGrpSpPr>
        <p:grpSpPr>
          <a:xfrm>
            <a:off x="11371237" y="7985812"/>
            <a:ext cx="5788371" cy="1754150"/>
            <a:chOff x="9345173" y="5509671"/>
            <a:chExt cx="8208170" cy="2084272"/>
          </a:xfrm>
        </p:grpSpPr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508749C5-A2FF-82FA-D3AF-2DCCDB53BC32}"/>
                </a:ext>
              </a:extLst>
            </p:cNvPr>
            <p:cNvGrpSpPr/>
            <p:nvPr/>
          </p:nvGrpSpPr>
          <p:grpSpPr>
            <a:xfrm>
              <a:off x="16687800" y="6503495"/>
              <a:ext cx="569742" cy="569742"/>
              <a:chOff x="0" y="0"/>
              <a:chExt cx="759656" cy="759656"/>
            </a:xfrm>
          </p:grpSpPr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087A3598-AA57-FBA8-2AB8-640DA880E10F}"/>
                  </a:ext>
                </a:extLst>
              </p:cNvPr>
              <p:cNvSpPr/>
              <p:nvPr/>
            </p:nvSpPr>
            <p:spPr>
              <a:xfrm>
                <a:off x="0" y="0"/>
                <a:ext cx="759714" cy="759714"/>
              </a:xfrm>
              <a:custGeom>
                <a:avLst/>
                <a:gdLst/>
                <a:ahLst/>
                <a:cxnLst/>
                <a:rect l="l" t="t" r="r" b="b"/>
                <a:pathLst>
                  <a:path w="759714" h="759714">
                    <a:moveTo>
                      <a:pt x="0" y="379857"/>
                    </a:moveTo>
                    <a:cubicBezTo>
                      <a:pt x="0" y="170053"/>
                      <a:pt x="170053" y="0"/>
                      <a:pt x="379857" y="0"/>
                    </a:cubicBezTo>
                    <a:cubicBezTo>
                      <a:pt x="589661" y="0"/>
                      <a:pt x="759714" y="170053"/>
                      <a:pt x="759714" y="379857"/>
                    </a:cubicBezTo>
                    <a:cubicBezTo>
                      <a:pt x="759714" y="589661"/>
                      <a:pt x="589661" y="759714"/>
                      <a:pt x="379857" y="759714"/>
                    </a:cubicBezTo>
                    <a:cubicBezTo>
                      <a:pt x="170053" y="759714"/>
                      <a:pt x="0" y="589661"/>
                      <a:pt x="0" y="379857"/>
                    </a:cubicBezTo>
                    <a:close/>
                    <a:moveTo>
                      <a:pt x="189865" y="379857"/>
                    </a:moveTo>
                    <a:cubicBezTo>
                      <a:pt x="189865" y="484759"/>
                      <a:pt x="274955" y="569722"/>
                      <a:pt x="379730" y="569722"/>
                    </a:cubicBezTo>
                    <a:cubicBezTo>
                      <a:pt x="484505" y="569722"/>
                      <a:pt x="569595" y="484632"/>
                      <a:pt x="569595" y="379857"/>
                    </a:cubicBezTo>
                    <a:cubicBezTo>
                      <a:pt x="569595" y="275082"/>
                      <a:pt x="484505" y="189992"/>
                      <a:pt x="379730" y="189992"/>
                    </a:cubicBezTo>
                    <a:cubicBezTo>
                      <a:pt x="274955" y="189992"/>
                      <a:pt x="189865" y="275082"/>
                      <a:pt x="189865" y="379857"/>
                    </a:cubicBezTo>
                    <a:close/>
                  </a:path>
                </a:pathLst>
              </a:custGeom>
              <a:solidFill>
                <a:srgbClr val="356AFF"/>
              </a:solidFill>
            </p:spPr>
          </p:sp>
        </p:grpSp>
        <p:grpSp>
          <p:nvGrpSpPr>
            <p:cNvPr id="43" name="Group 11">
              <a:extLst>
                <a:ext uri="{FF2B5EF4-FFF2-40B4-BE49-F238E27FC236}">
                  <a16:creationId xmlns:a16="http://schemas.microsoft.com/office/drawing/2014/main" id="{10E8AAF6-B912-7A0A-CBDE-3D62B64B42BA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9345173" y="5509671"/>
              <a:ext cx="8208170" cy="2084272"/>
              <a:chOff x="0" y="0"/>
              <a:chExt cx="10944226" cy="2779030"/>
            </a:xfrm>
          </p:grpSpPr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A08A9C7F-FBEC-9A80-5096-5D9462CE537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10944225" cy="2779014"/>
              </a:xfrm>
              <a:custGeom>
                <a:avLst/>
                <a:gdLst/>
                <a:ahLst/>
                <a:cxnLst/>
                <a:rect l="l" t="t" r="r" b="b"/>
                <a:pathLst>
                  <a:path w="10944225" h="2779014">
                    <a:moveTo>
                      <a:pt x="0" y="293370"/>
                    </a:moveTo>
                    <a:cubicBezTo>
                      <a:pt x="0" y="131318"/>
                      <a:pt x="131318" y="0"/>
                      <a:pt x="293370" y="0"/>
                    </a:cubicBezTo>
                    <a:lnTo>
                      <a:pt x="10650855" y="0"/>
                    </a:lnTo>
                    <a:cubicBezTo>
                      <a:pt x="10812907" y="0"/>
                      <a:pt x="10944225" y="131318"/>
                      <a:pt x="10944225" y="293370"/>
                    </a:cubicBezTo>
                    <a:lnTo>
                      <a:pt x="10944225" y="2485644"/>
                    </a:lnTo>
                    <a:cubicBezTo>
                      <a:pt x="10944225" y="2647696"/>
                      <a:pt x="10812907" y="2779014"/>
                      <a:pt x="10650855" y="2779014"/>
                    </a:cubicBezTo>
                    <a:lnTo>
                      <a:pt x="293370" y="2779014"/>
                    </a:lnTo>
                    <a:cubicBezTo>
                      <a:pt x="131318" y="2779014"/>
                      <a:pt x="0" y="2647696"/>
                      <a:pt x="0" y="2485644"/>
                    </a:cubicBezTo>
                    <a:close/>
                  </a:path>
                </a:pathLst>
              </a:custGeom>
              <a:solidFill>
                <a:srgbClr val="356AFF"/>
              </a:solidFill>
            </p:spPr>
          </p:sp>
        </p:grp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FCA52C2D-FAF5-348D-2D8C-7F75EF720EC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571758" y="5633089"/>
              <a:ext cx="4140942" cy="565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少样本微调</a:t>
              </a:r>
              <a:endParaRPr lang="en-US" sz="3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626B7E9C-3C8F-960E-A33B-7A50DDD2AA2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9571758" y="6245296"/>
              <a:ext cx="5260053" cy="1238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0"/>
                </a:lnSpc>
              </a:pP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UIE-X 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的强大之处在于：即使只有少量标注样本，模型也能学习到关键知识，显著提升抽取效果。</a:t>
              </a:r>
              <a:endParaRPr lang="en-US"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F5F8BE2A-A143-FD8E-DC0B-61EC6D94E280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5703988" y="5915581"/>
              <a:ext cx="1210228" cy="1259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10"/>
                </a:lnSpc>
              </a:pPr>
              <a:r>
                <a:rPr lang="en-US" sz="6600" dirty="0">
                  <a:solidFill>
                    <a:srgbClr val="FFFFFF"/>
                  </a:solidFill>
                  <a:latin typeface="Montserrat Heavy" panose="00000A0000000000000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93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231D2239-220E-3B9F-6AEF-3AE668E1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7268" y="1071505"/>
            <a:ext cx="14113463" cy="7163421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1"/>
            </p:custDataLst>
          </p:nvPr>
        </p:nvSpPr>
        <p:spPr>
          <a:xfrm>
            <a:off x="6134920" y="342900"/>
            <a:ext cx="6018159" cy="70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实体标注</a:t>
            </a:r>
            <a:r>
              <a:rPr lang="en-US" altLang="zh-CN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纯文本</a:t>
            </a:r>
            <a:r>
              <a:rPr lang="en-US" altLang="zh-CN" sz="4800" b="1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sz="4800" b="1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F4A48871-D9A5-E33B-232A-CE5C741DB62D}"/>
              </a:ext>
            </a:extLst>
          </p:cNvPr>
          <p:cNvSpPr txBox="1"/>
          <p:nvPr/>
        </p:nvSpPr>
        <p:spPr>
          <a:xfrm>
            <a:off x="3769419" y="8808506"/>
            <a:ext cx="12074556" cy="995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使用飞桨的</a:t>
            </a:r>
            <a:r>
              <a:rPr lang="en-US" altLang="zh-CN" sz="3000" b="1" dirty="0">
                <a:solidFill>
                  <a:srgbClr val="FF0000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Label Studio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对抽取文本后的简历中的内容进行标注。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同时构建部分标签之间的联系。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08660462-4F5F-90BB-F723-075C8516D510}"/>
              </a:ext>
            </a:extLst>
          </p:cNvPr>
          <p:cNvSpPr txBox="1"/>
          <p:nvPr/>
        </p:nvSpPr>
        <p:spPr>
          <a:xfrm>
            <a:off x="3426519" y="4084924"/>
            <a:ext cx="12760357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实际训练的拟合效果并不理想，整体只有</a:t>
            </a:r>
            <a:r>
              <a:rPr lang="en-US" altLang="zh-CN" sz="36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30%</a:t>
            </a:r>
            <a:r>
              <a:rPr lang="zh-CN" altLang="en-US" sz="36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左右的准确率。</a:t>
            </a:r>
            <a:endParaRPr lang="en-US" altLang="zh-CN" sz="3600" b="1" dirty="0">
              <a:solidFill>
                <a:schemeClr val="accent6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accent6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chemeClr val="accent6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研究后发现原因应该是简历文档格式差距较大的问题，因此决定尝试更加复合的训练方式。</a:t>
            </a:r>
            <a:endParaRPr lang="en-US" altLang="zh-CN" sz="3600" b="1" dirty="0">
              <a:solidFill>
                <a:schemeClr val="accent6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97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NiMmJjMGUyMDNhMGI0MjllZTc4OTE3ODRjOTBjM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</TotalTime>
  <Words>2314</Words>
  <Application>Microsoft Office PowerPoint</Application>
  <PresentationFormat>自定义</PresentationFormat>
  <Paragraphs>245</Paragraphs>
  <Slides>34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MiSans Demibold</vt:lpstr>
      <vt:lpstr>MiSans Medium</vt:lpstr>
      <vt:lpstr>MiSans Normal</vt:lpstr>
      <vt:lpstr>Montserrat Heavy</vt:lpstr>
      <vt:lpstr>Montserrat Ultra-Bold</vt:lpstr>
      <vt:lpstr>等线</vt:lpstr>
      <vt:lpstr>思源黑体</vt:lpstr>
      <vt:lpstr>微软雅黑</vt:lpstr>
      <vt:lpstr>Arial</vt:lpstr>
      <vt:lpstr>Calibri</vt:lpstr>
      <vt:lpstr>Montserrat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蓝色简约商业计划书演示文稿</dc:title>
  <dc:creator>唐玉婵</dc:creator>
  <cp:lastModifiedBy>Chamberlain Breeze</cp:lastModifiedBy>
  <cp:revision>163</cp:revision>
  <dcterms:created xsi:type="dcterms:W3CDTF">2006-08-16T00:00:00Z</dcterms:created>
  <dcterms:modified xsi:type="dcterms:W3CDTF">2024-06-06T02:15:10Z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A1735CF52F6D4D80BA44C61B7048A70D_12</vt:lpwstr>
  </property>
  <property fmtid="{D5CDD505-2E9C-101B-9397-08002B2CF9AE}" pid="3" name="KSOProductBuildVer">
    <vt:lpwstr>2052-12.1.0.16250</vt:lpwstr>
  </property>
</Properties>
</file>